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3" r:id="rId3"/>
    <p:sldId id="257" r:id="rId4"/>
    <p:sldId id="270" r:id="rId5"/>
    <p:sldId id="276" r:id="rId6"/>
    <p:sldId id="277" r:id="rId7"/>
    <p:sldId id="275" r:id="rId8"/>
    <p:sldId id="278" r:id="rId9"/>
    <p:sldId id="27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FFFFF"/>
    <a:srgbClr val="CC99FF"/>
    <a:srgbClr val="FF99FF"/>
    <a:srgbClr val="FF0066"/>
    <a:srgbClr val="CC0066"/>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88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502188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311308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542675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92716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27622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235009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5438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375487" y="393144"/>
            <a:ext cx="4491788" cy="4229100"/>
          </a:xfrm>
          <a:prstGeom prst="rect">
            <a:avLst/>
          </a:prstGeom>
        </p:spPr>
      </p:pic>
      <p:sp>
        <p:nvSpPr>
          <p:cNvPr id="5" name="Text 1"/>
          <p:cNvSpPr/>
          <p:nvPr/>
        </p:nvSpPr>
        <p:spPr>
          <a:xfrm>
            <a:off x="6312694" y="605909"/>
            <a:ext cx="7491413" cy="2850713"/>
          </a:xfrm>
          <a:prstGeom prst="rect">
            <a:avLst/>
          </a:prstGeom>
          <a:noFill/>
          <a:ln/>
        </p:spPr>
        <p:txBody>
          <a:bodyPr wrap="square" rtlCol="0" anchor="t"/>
          <a:lstStyle/>
          <a:p>
            <a:pPr marL="0" indent="0">
              <a:lnSpc>
                <a:spcPts val="7483"/>
              </a:lnSpc>
              <a:buNone/>
            </a:pPr>
            <a:r>
              <a:rPr lang="en-US" sz="5986" b="1" kern="0" spc="-180" dirty="0">
                <a:solidFill>
                  <a:srgbClr val="FFCCFF"/>
                </a:solidFill>
                <a:latin typeface="Overpass" pitchFamily="34" charset="0"/>
                <a:ea typeface="Overpass" pitchFamily="34" charset="-122"/>
                <a:cs typeface="Overpass" pitchFamily="34" charset="-120"/>
              </a:rPr>
              <a:t>Decentralized Voting System using Blockchain</a:t>
            </a:r>
            <a:endParaRPr lang="en-US" sz="5986" dirty="0">
              <a:solidFill>
                <a:srgbClr val="FFCCFF"/>
              </a:solidFill>
            </a:endParaRPr>
          </a:p>
        </p:txBody>
      </p:sp>
      <p:sp>
        <p:nvSpPr>
          <p:cNvPr id="6" name="Text 2"/>
          <p:cNvSpPr/>
          <p:nvPr/>
        </p:nvSpPr>
        <p:spPr>
          <a:xfrm>
            <a:off x="6312694" y="3787140"/>
            <a:ext cx="7491413" cy="1101804"/>
          </a:xfrm>
          <a:prstGeom prst="rect">
            <a:avLst/>
          </a:prstGeom>
          <a:noFill/>
          <a:ln/>
        </p:spPr>
        <p:txBody>
          <a:bodyPr wrap="square" rtlCol="0" anchor="t"/>
          <a:lstStyle/>
          <a:p>
            <a:pPr marL="0" indent="0">
              <a:lnSpc>
                <a:spcPts val="4338"/>
              </a:lnSpc>
              <a:buNone/>
            </a:pPr>
            <a:r>
              <a:rPr lang="en-US" sz="3470" b="1" kern="0" spc="-104" dirty="0">
                <a:solidFill>
                  <a:srgbClr val="FFFFFF"/>
                </a:solidFill>
                <a:latin typeface="Overpass" pitchFamily="34" charset="0"/>
                <a:ea typeface="Overpass" pitchFamily="34" charset="-122"/>
                <a:cs typeface="Overpass" pitchFamily="34" charset="-120"/>
              </a:rPr>
              <a:t>Enhancing Trust and Transparency in Elections</a:t>
            </a:r>
            <a:endParaRPr lang="en-US" sz="3470" dirty="0">
              <a:solidFill>
                <a:srgbClr val="FFFFFF"/>
              </a:solidFill>
            </a:endParaRPr>
          </a:p>
        </p:txBody>
      </p:sp>
      <p:sp>
        <p:nvSpPr>
          <p:cNvPr id="7" name="Text 3"/>
          <p:cNvSpPr/>
          <p:nvPr/>
        </p:nvSpPr>
        <p:spPr>
          <a:xfrm>
            <a:off x="6312694" y="5219462"/>
            <a:ext cx="7491413" cy="1762720"/>
          </a:xfrm>
          <a:prstGeom prst="rect">
            <a:avLst/>
          </a:prstGeom>
          <a:noFill/>
          <a:ln/>
        </p:spPr>
        <p:txBody>
          <a:bodyPr wrap="square" rtlCol="0" anchor="t"/>
          <a:lstStyle/>
          <a:p>
            <a:pPr marL="285750" indent="-285750">
              <a:lnSpc>
                <a:spcPts val="2776"/>
              </a:lnSpc>
              <a:buFont typeface="Arial" panose="020B0604020202020204" pitchFamily="34" charset="0"/>
              <a:buChar char="•"/>
            </a:pPr>
            <a:r>
              <a:rPr lang="en-US" sz="1735" dirty="0">
                <a:solidFill>
                  <a:srgbClr val="FFCCFF"/>
                </a:solidFill>
                <a:latin typeface="Overpass" pitchFamily="34" charset="0"/>
                <a:ea typeface="Overpass" pitchFamily="34" charset="-122"/>
                <a:cs typeface="Overpass" pitchFamily="34" charset="-120"/>
              </a:rPr>
              <a:t>Blockchain technology offers a transformative solution for enhancing trust and transparency in the electoral process. By leveraging the decentralized, immutable, and transparent nature of blockchain, this system aims to revolutionize the way we approach voting and strengthen the integrity of democratic elections.</a:t>
            </a:r>
            <a:endParaRPr lang="en-US" sz="1735" dirty="0">
              <a:solidFill>
                <a:srgbClr val="FFCCFF"/>
              </a:solidFill>
            </a:endParaRPr>
          </a:p>
        </p:txBody>
      </p:sp>
      <p:sp>
        <p:nvSpPr>
          <p:cNvPr id="10" name="Text 5"/>
          <p:cNvSpPr/>
          <p:nvPr/>
        </p:nvSpPr>
        <p:spPr>
          <a:xfrm>
            <a:off x="6775371" y="7235547"/>
            <a:ext cx="2058114" cy="385643"/>
          </a:xfrm>
          <a:prstGeom prst="rect">
            <a:avLst/>
          </a:prstGeom>
          <a:noFill/>
          <a:ln/>
        </p:spPr>
        <p:txBody>
          <a:bodyPr wrap="none" rtlCol="0" anchor="t"/>
          <a:lstStyle/>
          <a:p>
            <a:pPr marL="0" indent="0" algn="l">
              <a:lnSpc>
                <a:spcPts val="3036"/>
              </a:lnSpc>
              <a:buNone/>
            </a:pPr>
            <a:endParaRPr lang="en-US" sz="2169" dirty="0"/>
          </a:p>
        </p:txBody>
      </p:sp>
      <p:pic>
        <p:nvPicPr>
          <p:cNvPr id="13" name="Picture 12">
            <a:extLst>
              <a:ext uri="{FF2B5EF4-FFF2-40B4-BE49-F238E27FC236}">
                <a16:creationId xmlns:a16="http://schemas.microsoft.com/office/drawing/2014/main" id="{A115640B-FC32-9F45-BEC2-191D10713E74}"/>
              </a:ext>
            </a:extLst>
          </p:cNvPr>
          <p:cNvPicPr>
            <a:picLocks noChangeAspect="1"/>
          </p:cNvPicPr>
          <p:nvPr/>
        </p:nvPicPr>
        <p:blipFill>
          <a:blip r:embed="rId5"/>
          <a:stretch>
            <a:fillRect/>
          </a:stretch>
        </p:blipFill>
        <p:spPr>
          <a:xfrm>
            <a:off x="2478506" y="5219462"/>
            <a:ext cx="2638425" cy="1905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92822"/>
          </a:xfrm>
          <a:prstGeom prst="rect">
            <a:avLst/>
          </a:prstGeom>
        </p:spPr>
      </p:pic>
      <p:sp>
        <p:nvSpPr>
          <p:cNvPr id="5" name="Text 1"/>
          <p:cNvSpPr/>
          <p:nvPr/>
        </p:nvSpPr>
        <p:spPr>
          <a:xfrm>
            <a:off x="6312694" y="605909"/>
            <a:ext cx="7491413" cy="2850713"/>
          </a:xfrm>
          <a:prstGeom prst="rect">
            <a:avLst/>
          </a:prstGeom>
          <a:noFill/>
          <a:ln/>
        </p:spPr>
        <p:txBody>
          <a:bodyPr wrap="square" rtlCol="0" anchor="t"/>
          <a:lstStyle/>
          <a:p>
            <a:pPr marL="0" indent="0">
              <a:lnSpc>
                <a:spcPts val="7483"/>
              </a:lnSpc>
              <a:buNone/>
            </a:pPr>
            <a:endParaRPr lang="en-US" sz="3200" dirty="0"/>
          </a:p>
        </p:txBody>
      </p:sp>
      <p:sp>
        <p:nvSpPr>
          <p:cNvPr id="6" name="Text 2"/>
          <p:cNvSpPr/>
          <p:nvPr/>
        </p:nvSpPr>
        <p:spPr>
          <a:xfrm>
            <a:off x="6312694" y="3787140"/>
            <a:ext cx="7491413" cy="1101804"/>
          </a:xfrm>
          <a:prstGeom prst="rect">
            <a:avLst/>
          </a:prstGeom>
          <a:noFill/>
          <a:ln/>
        </p:spPr>
        <p:txBody>
          <a:bodyPr wrap="square" rtlCol="0" anchor="t"/>
          <a:lstStyle/>
          <a:p>
            <a:pPr marL="0" indent="0">
              <a:lnSpc>
                <a:spcPts val="4338"/>
              </a:lnSpc>
              <a:buNone/>
            </a:pPr>
            <a:endParaRPr lang="en-US" sz="3470" dirty="0"/>
          </a:p>
        </p:txBody>
      </p:sp>
      <p:sp>
        <p:nvSpPr>
          <p:cNvPr id="7" name="Text 3"/>
          <p:cNvSpPr/>
          <p:nvPr/>
        </p:nvSpPr>
        <p:spPr>
          <a:xfrm>
            <a:off x="6312694" y="5219462"/>
            <a:ext cx="7491413" cy="1762720"/>
          </a:xfrm>
          <a:prstGeom prst="rect">
            <a:avLst/>
          </a:prstGeom>
          <a:noFill/>
          <a:ln/>
        </p:spPr>
        <p:txBody>
          <a:bodyPr wrap="square" rtlCol="0" anchor="t"/>
          <a:lstStyle/>
          <a:p>
            <a:pPr marL="0" indent="0">
              <a:lnSpc>
                <a:spcPts val="2776"/>
              </a:lnSpc>
              <a:buNone/>
            </a:pPr>
            <a:endParaRPr lang="en-US" sz="1735" dirty="0"/>
          </a:p>
        </p:txBody>
      </p:sp>
      <p:sp>
        <p:nvSpPr>
          <p:cNvPr id="10" name="Text 5"/>
          <p:cNvSpPr/>
          <p:nvPr/>
        </p:nvSpPr>
        <p:spPr>
          <a:xfrm>
            <a:off x="6775371" y="7235547"/>
            <a:ext cx="2058114" cy="385643"/>
          </a:xfrm>
          <a:prstGeom prst="rect">
            <a:avLst/>
          </a:prstGeom>
          <a:noFill/>
          <a:ln/>
        </p:spPr>
        <p:txBody>
          <a:bodyPr wrap="none" rtlCol="0" anchor="t"/>
          <a:lstStyle/>
          <a:p>
            <a:pPr marL="0" indent="0" algn="l">
              <a:lnSpc>
                <a:spcPts val="3036"/>
              </a:lnSpc>
              <a:buNone/>
            </a:pPr>
            <a:endParaRPr lang="en-US" sz="2169" dirty="0"/>
          </a:p>
        </p:txBody>
      </p:sp>
      <p:sp>
        <p:nvSpPr>
          <p:cNvPr id="9" name="TextBox 8">
            <a:extLst>
              <a:ext uri="{FF2B5EF4-FFF2-40B4-BE49-F238E27FC236}">
                <a16:creationId xmlns:a16="http://schemas.microsoft.com/office/drawing/2014/main" id="{1B6F63D9-187E-7094-4048-609431CC2301}"/>
              </a:ext>
            </a:extLst>
          </p:cNvPr>
          <p:cNvSpPr txBox="1"/>
          <p:nvPr/>
        </p:nvSpPr>
        <p:spPr>
          <a:xfrm>
            <a:off x="5486401" y="76200"/>
            <a:ext cx="7943850" cy="1077218"/>
          </a:xfrm>
          <a:prstGeom prst="rect">
            <a:avLst/>
          </a:prstGeom>
          <a:noFill/>
        </p:spPr>
        <p:txBody>
          <a:bodyPr wrap="square" rtlCol="0">
            <a:spAutoFit/>
          </a:bodyPr>
          <a:lstStyle/>
          <a:p>
            <a:r>
              <a:rPr lang="en-US" sz="2200" dirty="0">
                <a:solidFill>
                  <a:srgbClr val="FFCCFF"/>
                </a:solidFill>
              </a:rPr>
              <a:t>Project report in partial fulfilment  of the requirement for the award of the degree of Bachelor of Technology in CSE(IOT,BCT,CYS)</a:t>
            </a:r>
          </a:p>
          <a:p>
            <a:endParaRPr lang="en-IN" sz="2000" dirty="0">
              <a:solidFill>
                <a:srgbClr val="FF0066"/>
              </a:solidFill>
            </a:endParaRPr>
          </a:p>
        </p:txBody>
      </p:sp>
      <p:sp>
        <p:nvSpPr>
          <p:cNvPr id="12" name="TextBox 11">
            <a:extLst>
              <a:ext uri="{FF2B5EF4-FFF2-40B4-BE49-F238E27FC236}">
                <a16:creationId xmlns:a16="http://schemas.microsoft.com/office/drawing/2014/main" id="{F270F242-224B-DECB-78D9-42A2A479EE41}"/>
              </a:ext>
            </a:extLst>
          </p:cNvPr>
          <p:cNvSpPr txBox="1"/>
          <p:nvPr/>
        </p:nvSpPr>
        <p:spPr>
          <a:xfrm>
            <a:off x="5486402" y="1153419"/>
            <a:ext cx="8591548" cy="3016210"/>
          </a:xfrm>
          <a:prstGeom prst="rect">
            <a:avLst/>
          </a:prstGeom>
          <a:noFill/>
        </p:spPr>
        <p:txBody>
          <a:bodyPr wrap="square" rtlCol="0">
            <a:spAutoFit/>
          </a:bodyPr>
          <a:lstStyle/>
          <a:p>
            <a: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Pinaki Pritam Singha			University Roll No. 12021002029065</a:t>
            </a:r>
            <a:b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Trideep Saha				University Roll No. 12021002029040</a:t>
            </a:r>
            <a:b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Ratul Das				University Roll No. 12021002029046</a:t>
            </a:r>
          </a:p>
          <a:p>
            <a: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Kuntaleeka Kundu				University Roll No. 12021002029016</a:t>
            </a:r>
            <a:b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Tathagata Ghosh				University Roll No. 12021002029039</a:t>
            </a:r>
            <a:b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Suchak Sarkar				University Roll No. 12021002029071</a:t>
            </a:r>
          </a:p>
          <a:p>
            <a: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Yagnasree Chakraborty			University Roll No. 12021002029062</a:t>
            </a:r>
            <a:b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Aniket Marik				University Roll No. 12021002001073</a:t>
            </a:r>
            <a:b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Nilarghya Nandan				University Roll No. 12021002029036</a:t>
            </a:r>
            <a:b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9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Sayan Maity				University Roll No. 12021002029198</a:t>
            </a:r>
            <a:endParaRPr lang="en-IN" sz="1900" dirty="0">
              <a:solidFill>
                <a:schemeClr val="bg1"/>
              </a:solidFill>
            </a:endParaRPr>
          </a:p>
        </p:txBody>
      </p:sp>
      <p:sp>
        <p:nvSpPr>
          <p:cNvPr id="13" name="TextBox 12">
            <a:extLst>
              <a:ext uri="{FF2B5EF4-FFF2-40B4-BE49-F238E27FC236}">
                <a16:creationId xmlns:a16="http://schemas.microsoft.com/office/drawing/2014/main" id="{5BF80C40-D68C-6DAC-5E4B-D1928B127C46}"/>
              </a:ext>
            </a:extLst>
          </p:cNvPr>
          <p:cNvSpPr txBox="1"/>
          <p:nvPr/>
        </p:nvSpPr>
        <p:spPr>
          <a:xfrm>
            <a:off x="10946925" y="4888944"/>
            <a:ext cx="2546931" cy="2814938"/>
          </a:xfrm>
          <a:prstGeom prst="rect">
            <a:avLst/>
          </a:prstGeom>
          <a:noFill/>
        </p:spPr>
        <p:txBody>
          <a:bodyPr wrap="square" rtlCol="0">
            <a:spAutoFit/>
          </a:bodyPr>
          <a:lstStyle/>
          <a:p>
            <a:pPr algn="r">
              <a:lnSpc>
                <a:spcPct val="115000"/>
              </a:lnSpc>
              <a:spcAft>
                <a:spcPts val="1000"/>
              </a:spcAft>
            </a:pPr>
            <a:r>
              <a:rPr lang="en-IN" b="1" dirty="0">
                <a:solidFill>
                  <a:srgbClr val="FFCCFF"/>
                </a:solidFill>
                <a:effectLst/>
                <a:latin typeface="Times New Roman" panose="02020603050405020304" pitchFamily="18" charset="0"/>
                <a:ea typeface="Times New Roman" panose="02020603050405020304" pitchFamily="18" charset="0"/>
                <a:cs typeface="Times New Roman" panose="02020603050405020304" pitchFamily="18" charset="0"/>
              </a:rPr>
              <a:t>Under the guidance of</a:t>
            </a:r>
            <a:endParaRPr lang="en-IN" dirty="0">
              <a:solidFill>
                <a:srgbClr val="FFCCFF"/>
              </a:solidFill>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IN" sz="1800" dirty="0">
                <a:solidFill>
                  <a:srgbClr val="FFCCFF"/>
                </a:solidFill>
                <a:effectLst/>
                <a:latin typeface="Times New Roman" panose="02020603050405020304" pitchFamily="18" charset="0"/>
                <a:ea typeface="Times New Roman" panose="02020603050405020304" pitchFamily="18" charset="0"/>
                <a:cs typeface="Times New Roman" panose="02020603050405020304" pitchFamily="18" charset="0"/>
              </a:rPr>
              <a:t>    Prof. Dr. Siddartha Roy</a:t>
            </a:r>
          </a:p>
          <a:p>
            <a:pPr algn="ctr">
              <a:lnSpc>
                <a:spcPct val="115000"/>
              </a:lnSpc>
              <a:spcAft>
                <a:spcPts val="1000"/>
              </a:spcAft>
            </a:pPr>
            <a:r>
              <a:rPr lang="en-IN" dirty="0">
                <a:solidFill>
                  <a:srgbClr val="FFCCFF"/>
                </a:solidFill>
                <a:latin typeface="Times New Roman" panose="02020603050405020304" pitchFamily="18" charset="0"/>
                <a:ea typeface="Times New Roman" panose="02020603050405020304" pitchFamily="18" charset="0"/>
                <a:cs typeface="Times New Roman" panose="02020603050405020304" pitchFamily="18" charset="0"/>
              </a:rPr>
              <a:t>Department of CSE(IOT,BCT,CYS)</a:t>
            </a:r>
            <a:endParaRPr lang="en-IN" dirty="0">
              <a:solidFill>
                <a:srgbClr val="FFCCFF"/>
              </a:solidFill>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endParaRPr lang="en-IN" sz="1800" dirty="0">
              <a:solidFill>
                <a:srgbClr val="FFCCFF"/>
              </a:solidFill>
              <a:effectLst/>
              <a:latin typeface="Calibri" panose="020F0502020204030204" pitchFamily="34" charset="0"/>
              <a:ea typeface="Times New Roman" panose="02020603050405020304" pitchFamily="18" charset="0"/>
              <a:cs typeface="Times New Roman" panose="02020603050405020304" pitchFamily="18" charset="0"/>
            </a:endParaRPr>
          </a:p>
          <a:p>
            <a:pPr marL="1828800">
              <a:lnSpc>
                <a:spcPct val="115000"/>
              </a:lnSpc>
              <a:spcAft>
                <a:spcPts val="1000"/>
              </a:spcAft>
            </a:pPr>
            <a:r>
              <a:rPr lang="en-IN" sz="1800" dirty="0">
                <a:solidFill>
                  <a:srgbClr val="FFCCFF"/>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p>
        </p:txBody>
      </p:sp>
      <p:pic>
        <p:nvPicPr>
          <p:cNvPr id="19" name="Picture 18">
            <a:extLst>
              <a:ext uri="{FF2B5EF4-FFF2-40B4-BE49-F238E27FC236}">
                <a16:creationId xmlns:a16="http://schemas.microsoft.com/office/drawing/2014/main" id="{D6CE6178-A203-EA06-BD24-BFE2B343ABCB}"/>
              </a:ext>
            </a:extLst>
          </p:cNvPr>
          <p:cNvPicPr>
            <a:picLocks noChangeAspect="1"/>
          </p:cNvPicPr>
          <p:nvPr/>
        </p:nvPicPr>
        <p:blipFill>
          <a:blip r:embed="rId4"/>
          <a:stretch>
            <a:fillRect/>
          </a:stretch>
        </p:blipFill>
        <p:spPr>
          <a:xfrm>
            <a:off x="333680" y="2301180"/>
            <a:ext cx="3576174" cy="2705100"/>
          </a:xfrm>
          <a:prstGeom prst="rect">
            <a:avLst/>
          </a:prstGeom>
        </p:spPr>
      </p:pic>
      <p:pic>
        <p:nvPicPr>
          <p:cNvPr id="24" name="Picture 23">
            <a:extLst>
              <a:ext uri="{FF2B5EF4-FFF2-40B4-BE49-F238E27FC236}">
                <a16:creationId xmlns:a16="http://schemas.microsoft.com/office/drawing/2014/main" id="{4D5E9CAB-CE4E-DAB1-D306-0468F48DFA63}"/>
              </a:ext>
            </a:extLst>
          </p:cNvPr>
          <p:cNvPicPr>
            <a:picLocks noChangeAspect="1"/>
          </p:cNvPicPr>
          <p:nvPr/>
        </p:nvPicPr>
        <p:blipFill>
          <a:blip r:embed="rId5"/>
          <a:stretch>
            <a:fillRect/>
          </a:stretch>
        </p:blipFill>
        <p:spPr>
          <a:xfrm>
            <a:off x="3105152" y="5323048"/>
            <a:ext cx="2381250" cy="1905000"/>
          </a:xfrm>
          <a:prstGeom prst="rect">
            <a:avLst/>
          </a:prstGeom>
        </p:spPr>
      </p:pic>
      <p:pic>
        <p:nvPicPr>
          <p:cNvPr id="26" name="Picture 25">
            <a:extLst>
              <a:ext uri="{FF2B5EF4-FFF2-40B4-BE49-F238E27FC236}">
                <a16:creationId xmlns:a16="http://schemas.microsoft.com/office/drawing/2014/main" id="{98C128EA-1825-0B7E-455C-9D48CF3C9042}"/>
              </a:ext>
            </a:extLst>
          </p:cNvPr>
          <p:cNvPicPr>
            <a:picLocks noChangeAspect="1"/>
          </p:cNvPicPr>
          <p:nvPr/>
        </p:nvPicPr>
        <p:blipFill>
          <a:blip r:embed="rId6"/>
          <a:stretch>
            <a:fillRect/>
          </a:stretch>
        </p:blipFill>
        <p:spPr>
          <a:xfrm>
            <a:off x="2357246" y="76200"/>
            <a:ext cx="2383743" cy="1908213"/>
          </a:xfrm>
          <a:prstGeom prst="rect">
            <a:avLst/>
          </a:prstGeom>
        </p:spPr>
      </p:pic>
    </p:spTree>
    <p:extLst>
      <p:ext uri="{BB962C8B-B14F-4D97-AF65-F5344CB8AC3E}">
        <p14:creationId xmlns:p14="http://schemas.microsoft.com/office/powerpoint/2010/main" val="60995631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4630400" cy="8229600"/>
          </a:xfrm>
          <a:prstGeom prst="rect">
            <a:avLst/>
          </a:prstGeom>
        </p:spPr>
      </p:pic>
      <p:sp>
        <p:nvSpPr>
          <p:cNvPr id="5" name="Text 1"/>
          <p:cNvSpPr/>
          <p:nvPr/>
        </p:nvSpPr>
        <p:spPr>
          <a:xfrm>
            <a:off x="2559725" y="3245168"/>
            <a:ext cx="8385810" cy="664726"/>
          </a:xfrm>
          <a:prstGeom prst="rect">
            <a:avLst/>
          </a:prstGeom>
          <a:noFill/>
          <a:ln/>
        </p:spPr>
        <p:txBody>
          <a:bodyPr wrap="none" rtlCol="0" anchor="t"/>
          <a:lstStyle/>
          <a:p>
            <a:pPr marL="0" indent="0">
              <a:lnSpc>
                <a:spcPts val="5235"/>
              </a:lnSpc>
              <a:buNone/>
            </a:pPr>
            <a:endParaRPr lang="en-US" sz="4188" dirty="0"/>
          </a:p>
        </p:txBody>
      </p:sp>
      <p:sp>
        <p:nvSpPr>
          <p:cNvPr id="8" name="Text 4"/>
          <p:cNvSpPr/>
          <p:nvPr/>
        </p:nvSpPr>
        <p:spPr>
          <a:xfrm>
            <a:off x="3251002"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9" name="Text 5"/>
          <p:cNvSpPr/>
          <p:nvPr/>
        </p:nvSpPr>
        <p:spPr>
          <a:xfrm>
            <a:off x="3251002" y="5260777"/>
            <a:ext cx="2337197" cy="2382798"/>
          </a:xfrm>
          <a:prstGeom prst="rect">
            <a:avLst/>
          </a:prstGeom>
          <a:noFill/>
          <a:ln/>
        </p:spPr>
        <p:txBody>
          <a:bodyPr wrap="square" rtlCol="0" anchor="t"/>
          <a:lstStyle/>
          <a:p>
            <a:pPr marL="0" indent="0">
              <a:lnSpc>
                <a:spcPts val="2680"/>
              </a:lnSpc>
              <a:buNone/>
            </a:pPr>
            <a:endParaRPr lang="en-US" sz="1675" dirty="0"/>
          </a:p>
        </p:txBody>
      </p:sp>
      <p:sp>
        <p:nvSpPr>
          <p:cNvPr id="11" name="Text 7"/>
          <p:cNvSpPr/>
          <p:nvPr/>
        </p:nvSpPr>
        <p:spPr>
          <a:xfrm>
            <a:off x="5942528" y="4435078"/>
            <a:ext cx="195143" cy="398859"/>
          </a:xfrm>
          <a:prstGeom prst="rect">
            <a:avLst/>
          </a:prstGeom>
          <a:noFill/>
          <a:ln/>
        </p:spPr>
        <p:txBody>
          <a:bodyPr wrap="none" rtlCol="0" anchor="t"/>
          <a:lstStyle/>
          <a:p>
            <a:pPr marL="0" indent="0" algn="ctr">
              <a:lnSpc>
                <a:spcPts val="3141"/>
              </a:lnSpc>
              <a:buNone/>
            </a:pPr>
            <a:endParaRPr lang="en-US" sz="2513" dirty="0"/>
          </a:p>
        </p:txBody>
      </p:sp>
      <p:sp>
        <p:nvSpPr>
          <p:cNvPr id="12" name="Text 8"/>
          <p:cNvSpPr/>
          <p:nvPr/>
        </p:nvSpPr>
        <p:spPr>
          <a:xfrm>
            <a:off x="6492121"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13" name="Text 9"/>
          <p:cNvSpPr/>
          <p:nvPr/>
        </p:nvSpPr>
        <p:spPr>
          <a:xfrm>
            <a:off x="6492121" y="5260777"/>
            <a:ext cx="2337197" cy="2042398"/>
          </a:xfrm>
          <a:prstGeom prst="rect">
            <a:avLst/>
          </a:prstGeom>
          <a:noFill/>
          <a:ln/>
        </p:spPr>
        <p:txBody>
          <a:bodyPr wrap="square" rtlCol="0" anchor="t"/>
          <a:lstStyle/>
          <a:p>
            <a:pPr marL="0" indent="0">
              <a:lnSpc>
                <a:spcPts val="2680"/>
              </a:lnSpc>
              <a:buNone/>
            </a:pPr>
            <a:endParaRPr lang="en-US" sz="1675" dirty="0"/>
          </a:p>
        </p:txBody>
      </p:sp>
      <p:sp>
        <p:nvSpPr>
          <p:cNvPr id="16" name="Text 12"/>
          <p:cNvSpPr/>
          <p:nvPr/>
        </p:nvSpPr>
        <p:spPr>
          <a:xfrm>
            <a:off x="9733240" y="4468297"/>
            <a:ext cx="2337197" cy="997268"/>
          </a:xfrm>
          <a:prstGeom prst="rect">
            <a:avLst/>
          </a:prstGeom>
          <a:noFill/>
          <a:ln/>
        </p:spPr>
        <p:txBody>
          <a:bodyPr wrap="square" rtlCol="0" anchor="t"/>
          <a:lstStyle/>
          <a:p>
            <a:pPr marL="0" indent="0">
              <a:lnSpc>
                <a:spcPts val="2617"/>
              </a:lnSpc>
              <a:buNone/>
            </a:pPr>
            <a:endParaRPr lang="en-US" sz="2094" dirty="0"/>
          </a:p>
        </p:txBody>
      </p:sp>
      <p:sp>
        <p:nvSpPr>
          <p:cNvPr id="17" name="Text 13"/>
          <p:cNvSpPr/>
          <p:nvPr/>
        </p:nvSpPr>
        <p:spPr>
          <a:xfrm>
            <a:off x="9733240" y="5593199"/>
            <a:ext cx="2337197" cy="1361599"/>
          </a:xfrm>
          <a:prstGeom prst="rect">
            <a:avLst/>
          </a:prstGeom>
          <a:noFill/>
          <a:ln/>
        </p:spPr>
        <p:txBody>
          <a:bodyPr wrap="square" rtlCol="0" anchor="t"/>
          <a:lstStyle/>
          <a:p>
            <a:pPr marL="0" indent="0">
              <a:lnSpc>
                <a:spcPts val="2680"/>
              </a:lnSpc>
              <a:buNone/>
            </a:pPr>
            <a:endParaRPr lang="en-US" sz="1675" dirty="0"/>
          </a:p>
        </p:txBody>
      </p:sp>
      <p:sp>
        <p:nvSpPr>
          <p:cNvPr id="21" name="TextBox 20">
            <a:extLst>
              <a:ext uri="{FF2B5EF4-FFF2-40B4-BE49-F238E27FC236}">
                <a16:creationId xmlns:a16="http://schemas.microsoft.com/office/drawing/2014/main" id="{3577989A-8FD2-0B58-3CEB-1B7E240F37A9}"/>
              </a:ext>
            </a:extLst>
          </p:cNvPr>
          <p:cNvSpPr txBox="1"/>
          <p:nvPr/>
        </p:nvSpPr>
        <p:spPr>
          <a:xfrm>
            <a:off x="3324224" y="2097403"/>
            <a:ext cx="9305925" cy="738664"/>
          </a:xfrm>
          <a:prstGeom prst="rect">
            <a:avLst/>
          </a:prstGeom>
          <a:noFill/>
        </p:spPr>
        <p:txBody>
          <a:bodyPr wrap="square" rtlCol="0">
            <a:spAutoFit/>
          </a:bodyPr>
          <a:lstStyle/>
          <a:p>
            <a:r>
              <a:rPr lang="en-IN" sz="2400" b="1" dirty="0">
                <a:solidFill>
                  <a:srgbClr val="FFCCFF"/>
                </a:solidFill>
                <a:effectLst/>
                <a:latin typeface="Times New Roman" panose="02020603050405020304" pitchFamily="18" charset="0"/>
                <a:ea typeface="Times New Roman" panose="02020603050405020304" pitchFamily="18" charset="0"/>
                <a:cs typeface="Times New Roman" panose="02020603050405020304" pitchFamily="18" charset="0"/>
              </a:rPr>
              <a:t>                A</a:t>
            </a:r>
            <a:r>
              <a:rPr lang="en-IN" sz="2400" dirty="0">
                <a:solidFill>
                  <a:srgbClr val="FFCCFF"/>
                </a:solidFill>
                <a:effectLst/>
                <a:latin typeface="Times New Roman" panose="02020603050405020304" pitchFamily="18" charset="0"/>
                <a:ea typeface="Times New Roman" panose="02020603050405020304" pitchFamily="18" charset="0"/>
                <a:cs typeface="Times New Roman" panose="02020603050405020304" pitchFamily="18" charset="0"/>
              </a:rPr>
              <a:t>CKNOWLEDGEME</a:t>
            </a:r>
            <a:r>
              <a:rPr lang="en-IN" sz="2400" b="1" dirty="0">
                <a:solidFill>
                  <a:srgbClr val="FFCCFF"/>
                </a:solidFill>
                <a:effectLst/>
                <a:latin typeface="Times New Roman" panose="02020603050405020304" pitchFamily="18" charset="0"/>
                <a:ea typeface="Times New Roman" panose="02020603050405020304" pitchFamily="18" charset="0"/>
                <a:cs typeface="Times New Roman" panose="02020603050405020304" pitchFamily="18" charset="0"/>
              </a:rPr>
              <a:t>NT</a:t>
            </a:r>
            <a:endParaRPr lang="en-IN" sz="2400" dirty="0">
              <a:solidFill>
                <a:srgbClr val="FFCCFF"/>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24" name="TextBox 23">
            <a:extLst>
              <a:ext uri="{FF2B5EF4-FFF2-40B4-BE49-F238E27FC236}">
                <a16:creationId xmlns:a16="http://schemas.microsoft.com/office/drawing/2014/main" id="{0162BA51-0768-8D15-1EC3-F69C6E2A04E5}"/>
              </a:ext>
            </a:extLst>
          </p:cNvPr>
          <p:cNvSpPr txBox="1"/>
          <p:nvPr/>
        </p:nvSpPr>
        <p:spPr>
          <a:xfrm>
            <a:off x="1795462" y="2929257"/>
            <a:ext cx="11039475" cy="4249625"/>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rgbClr val="FFFFFF"/>
                </a:solidFill>
                <a:ea typeface="Times New Roman" panose="02020603050405020304" pitchFamily="18" charset="0"/>
                <a:cs typeface="Times New Roman" panose="02020603050405020304" pitchFamily="18" charset="0"/>
              </a:rPr>
              <a:t>We w</a:t>
            </a:r>
            <a:r>
              <a:rPr lang="en-IN" sz="2400" dirty="0">
                <a:solidFill>
                  <a:srgbClr val="FFFFFF"/>
                </a:solidFill>
                <a:effectLst/>
                <a:ea typeface="Times New Roman" panose="02020603050405020304" pitchFamily="18" charset="0"/>
                <a:cs typeface="Times New Roman" panose="02020603050405020304" pitchFamily="18" charset="0"/>
              </a:rPr>
              <a:t>ould like to take this opportunity to thank everyone whose cooperation and encouragement throughout the ongoing course of this project remains invaluable to us.</a:t>
            </a:r>
          </a:p>
          <a:p>
            <a:pPr marL="342900" indent="-342900">
              <a:buFont typeface="Arial" panose="020B0604020202020204" pitchFamily="34" charset="0"/>
              <a:buChar char="•"/>
            </a:pPr>
            <a:endParaRPr lang="en-IN" sz="2400" dirty="0">
              <a:solidFill>
                <a:srgbClr val="FFFFFF"/>
              </a:solidFill>
              <a:effectLst/>
              <a:ea typeface="Times New Roman" panose="02020603050405020304" pitchFamily="18"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IN" sz="2400" dirty="0">
                <a:solidFill>
                  <a:srgbClr val="FFFFFF"/>
                </a:solidFill>
                <a:effectLst/>
                <a:ea typeface="Times New Roman" panose="02020603050405020304" pitchFamily="18" charset="0"/>
                <a:cs typeface="Times New Roman" panose="02020603050405020304" pitchFamily="18" charset="0"/>
              </a:rPr>
              <a:t>We are sincerely grateful to our guide Prof. Dr. Siddartha </a:t>
            </a:r>
            <a:r>
              <a:rPr lang="en-US" sz="2400" dirty="0">
                <a:solidFill>
                  <a:srgbClr val="FFFFFF"/>
                </a:solidFill>
                <a:effectLst/>
                <a:ea typeface="Times New Roman" panose="02020603050405020304" pitchFamily="18" charset="0"/>
                <a:cs typeface="Times New Roman" panose="02020603050405020304" pitchFamily="18" charset="0"/>
              </a:rPr>
              <a:t>of the Department of CSE (IOT, BCT, CYS), UEM, Kolkata, for his wisdom, guidance and inspiration that helped us to go through with this project and take it to where it stands now.</a:t>
            </a:r>
          </a:p>
          <a:p>
            <a:pPr marL="342900" indent="-342900" algn="just">
              <a:lnSpc>
                <a:spcPct val="115000"/>
              </a:lnSpc>
              <a:spcAft>
                <a:spcPts val="1000"/>
              </a:spcAft>
              <a:buFont typeface="Arial" panose="020B0604020202020204" pitchFamily="34" charset="0"/>
              <a:buChar char="•"/>
            </a:pPr>
            <a:r>
              <a:rPr lang="en-US" sz="2400" dirty="0">
                <a:solidFill>
                  <a:srgbClr val="FFFFFF"/>
                </a:solidFill>
                <a:effectLst/>
                <a:ea typeface="Times New Roman" panose="02020603050405020304" pitchFamily="18" charset="0"/>
                <a:cs typeface="Times New Roman" panose="02020603050405020304" pitchFamily="18" charset="0"/>
              </a:rPr>
              <a:t>Last but not the least, we would like to extend our warm regards to our families and peers who have kept supporting us and always had faith in our work.</a:t>
            </a:r>
          </a:p>
          <a:p>
            <a:pPr algn="just">
              <a:lnSpc>
                <a:spcPct val="115000"/>
              </a:lnSpc>
              <a:spcAft>
                <a:spcPts val="1000"/>
              </a:spcAft>
            </a:pPr>
            <a:endParaRPr lang="en-IN" dirty="0">
              <a:solidFill>
                <a:srgbClr val="FFFFFF"/>
              </a:solidFill>
            </a:endParaRPr>
          </a:p>
        </p:txBody>
      </p:sp>
      <p:pic>
        <p:nvPicPr>
          <p:cNvPr id="27" name="Picture 26">
            <a:extLst>
              <a:ext uri="{FF2B5EF4-FFF2-40B4-BE49-F238E27FC236}">
                <a16:creationId xmlns:a16="http://schemas.microsoft.com/office/drawing/2014/main" id="{22C66A3A-8801-0E5C-509D-75C45DB1B605}"/>
              </a:ext>
            </a:extLst>
          </p:cNvPr>
          <p:cNvPicPr>
            <a:picLocks noChangeAspect="1"/>
          </p:cNvPicPr>
          <p:nvPr/>
        </p:nvPicPr>
        <p:blipFill>
          <a:blip r:embed="rId4"/>
          <a:stretch>
            <a:fillRect/>
          </a:stretch>
        </p:blipFill>
        <p:spPr>
          <a:xfrm>
            <a:off x="71437" y="-28377"/>
            <a:ext cx="14630400" cy="1600596"/>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2559725" y="3245168"/>
            <a:ext cx="8385810" cy="664726"/>
          </a:xfrm>
          <a:prstGeom prst="rect">
            <a:avLst/>
          </a:prstGeom>
          <a:noFill/>
          <a:ln/>
        </p:spPr>
        <p:txBody>
          <a:bodyPr wrap="none" rtlCol="0" anchor="t"/>
          <a:lstStyle/>
          <a:p>
            <a:pPr marL="0" indent="0">
              <a:lnSpc>
                <a:spcPts val="5235"/>
              </a:lnSpc>
              <a:buNone/>
            </a:pPr>
            <a:endParaRPr lang="en-US" sz="4188" dirty="0"/>
          </a:p>
        </p:txBody>
      </p:sp>
      <p:sp>
        <p:nvSpPr>
          <p:cNvPr id="8" name="Text 4"/>
          <p:cNvSpPr/>
          <p:nvPr/>
        </p:nvSpPr>
        <p:spPr>
          <a:xfrm>
            <a:off x="3251002"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9" name="Text 5"/>
          <p:cNvSpPr/>
          <p:nvPr/>
        </p:nvSpPr>
        <p:spPr>
          <a:xfrm>
            <a:off x="3251002" y="5260777"/>
            <a:ext cx="2337197" cy="2382798"/>
          </a:xfrm>
          <a:prstGeom prst="rect">
            <a:avLst/>
          </a:prstGeom>
          <a:noFill/>
          <a:ln/>
        </p:spPr>
        <p:txBody>
          <a:bodyPr wrap="square" rtlCol="0" anchor="t"/>
          <a:lstStyle/>
          <a:p>
            <a:pPr marL="0" indent="0">
              <a:lnSpc>
                <a:spcPts val="2680"/>
              </a:lnSpc>
              <a:buNone/>
            </a:pPr>
            <a:endParaRPr lang="en-US" sz="1675" dirty="0"/>
          </a:p>
        </p:txBody>
      </p:sp>
      <p:sp>
        <p:nvSpPr>
          <p:cNvPr id="11" name="Text 7"/>
          <p:cNvSpPr/>
          <p:nvPr/>
        </p:nvSpPr>
        <p:spPr>
          <a:xfrm>
            <a:off x="5942528" y="4435078"/>
            <a:ext cx="195143" cy="398859"/>
          </a:xfrm>
          <a:prstGeom prst="rect">
            <a:avLst/>
          </a:prstGeom>
          <a:noFill/>
          <a:ln/>
        </p:spPr>
        <p:txBody>
          <a:bodyPr wrap="none" rtlCol="0" anchor="t"/>
          <a:lstStyle/>
          <a:p>
            <a:pPr marL="0" indent="0" algn="ctr">
              <a:lnSpc>
                <a:spcPts val="3141"/>
              </a:lnSpc>
              <a:buNone/>
            </a:pPr>
            <a:endParaRPr lang="en-US" sz="2513" dirty="0"/>
          </a:p>
        </p:txBody>
      </p:sp>
      <p:sp>
        <p:nvSpPr>
          <p:cNvPr id="12" name="Text 8"/>
          <p:cNvSpPr/>
          <p:nvPr/>
        </p:nvSpPr>
        <p:spPr>
          <a:xfrm>
            <a:off x="6492121"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13" name="Text 9"/>
          <p:cNvSpPr/>
          <p:nvPr/>
        </p:nvSpPr>
        <p:spPr>
          <a:xfrm>
            <a:off x="6492121" y="5260777"/>
            <a:ext cx="2337197" cy="2042398"/>
          </a:xfrm>
          <a:prstGeom prst="rect">
            <a:avLst/>
          </a:prstGeom>
          <a:noFill/>
          <a:ln/>
        </p:spPr>
        <p:txBody>
          <a:bodyPr wrap="square" rtlCol="0" anchor="t"/>
          <a:lstStyle/>
          <a:p>
            <a:pPr marL="0" indent="0">
              <a:lnSpc>
                <a:spcPts val="2680"/>
              </a:lnSpc>
              <a:buNone/>
            </a:pPr>
            <a:endParaRPr lang="en-US" sz="1675" dirty="0"/>
          </a:p>
        </p:txBody>
      </p:sp>
      <p:sp>
        <p:nvSpPr>
          <p:cNvPr id="16" name="Text 12"/>
          <p:cNvSpPr/>
          <p:nvPr/>
        </p:nvSpPr>
        <p:spPr>
          <a:xfrm>
            <a:off x="9733240" y="4468297"/>
            <a:ext cx="2337197" cy="997268"/>
          </a:xfrm>
          <a:prstGeom prst="rect">
            <a:avLst/>
          </a:prstGeom>
          <a:noFill/>
          <a:ln/>
        </p:spPr>
        <p:txBody>
          <a:bodyPr wrap="square" rtlCol="0" anchor="t"/>
          <a:lstStyle/>
          <a:p>
            <a:pPr marL="0" indent="0">
              <a:lnSpc>
                <a:spcPts val="2617"/>
              </a:lnSpc>
              <a:buNone/>
            </a:pPr>
            <a:endParaRPr lang="en-US" sz="2094" dirty="0"/>
          </a:p>
        </p:txBody>
      </p:sp>
      <p:sp>
        <p:nvSpPr>
          <p:cNvPr id="17" name="Text 13"/>
          <p:cNvSpPr/>
          <p:nvPr/>
        </p:nvSpPr>
        <p:spPr>
          <a:xfrm>
            <a:off x="9733240" y="5593199"/>
            <a:ext cx="2337197" cy="1361599"/>
          </a:xfrm>
          <a:prstGeom prst="rect">
            <a:avLst/>
          </a:prstGeom>
          <a:noFill/>
          <a:ln/>
        </p:spPr>
        <p:txBody>
          <a:bodyPr wrap="square" rtlCol="0" anchor="t"/>
          <a:lstStyle/>
          <a:p>
            <a:pPr marL="0" indent="0">
              <a:lnSpc>
                <a:spcPts val="2680"/>
              </a:lnSpc>
              <a:buNone/>
            </a:pPr>
            <a:endParaRPr lang="en-US" sz="1675" dirty="0"/>
          </a:p>
        </p:txBody>
      </p:sp>
      <p:sp>
        <p:nvSpPr>
          <p:cNvPr id="21" name="TextBox 20">
            <a:extLst>
              <a:ext uri="{FF2B5EF4-FFF2-40B4-BE49-F238E27FC236}">
                <a16:creationId xmlns:a16="http://schemas.microsoft.com/office/drawing/2014/main" id="{3577989A-8FD2-0B58-3CEB-1B7E240F37A9}"/>
              </a:ext>
            </a:extLst>
          </p:cNvPr>
          <p:cNvSpPr txBox="1"/>
          <p:nvPr/>
        </p:nvSpPr>
        <p:spPr>
          <a:xfrm>
            <a:off x="1107164" y="1968746"/>
            <a:ext cx="9305925" cy="861774"/>
          </a:xfrm>
          <a:prstGeom prst="rect">
            <a:avLst/>
          </a:prstGeom>
          <a:noFill/>
        </p:spPr>
        <p:txBody>
          <a:bodyPr wrap="square" rtlCol="0">
            <a:spAutoFit/>
          </a:bodyPr>
          <a:lstStyle/>
          <a:p>
            <a:r>
              <a:rPr lang="en-IN" sz="3200" dirty="0">
                <a:solidFill>
                  <a:srgbClr val="FFCCFF"/>
                </a:solidFill>
              </a:rPr>
              <a:t> Experimental Setup and Result Analysis:</a:t>
            </a:r>
          </a:p>
          <a:p>
            <a:endParaRPr lang="en-IN" dirty="0"/>
          </a:p>
        </p:txBody>
      </p:sp>
      <p:pic>
        <p:nvPicPr>
          <p:cNvPr id="27" name="Picture 26">
            <a:extLst>
              <a:ext uri="{FF2B5EF4-FFF2-40B4-BE49-F238E27FC236}">
                <a16:creationId xmlns:a16="http://schemas.microsoft.com/office/drawing/2014/main" id="{22C66A3A-8801-0E5C-509D-75C45DB1B605}"/>
              </a:ext>
            </a:extLst>
          </p:cNvPr>
          <p:cNvPicPr>
            <a:picLocks noChangeAspect="1"/>
          </p:cNvPicPr>
          <p:nvPr/>
        </p:nvPicPr>
        <p:blipFill>
          <a:blip r:embed="rId4"/>
          <a:stretch>
            <a:fillRect/>
          </a:stretch>
        </p:blipFill>
        <p:spPr>
          <a:xfrm>
            <a:off x="0" y="198"/>
            <a:ext cx="14630400" cy="1600596"/>
          </a:xfrm>
          <a:prstGeom prst="rect">
            <a:avLst/>
          </a:prstGeom>
        </p:spPr>
      </p:pic>
      <p:sp>
        <p:nvSpPr>
          <p:cNvPr id="7" name="TextBox 6">
            <a:extLst>
              <a:ext uri="{FF2B5EF4-FFF2-40B4-BE49-F238E27FC236}">
                <a16:creationId xmlns:a16="http://schemas.microsoft.com/office/drawing/2014/main" id="{4913F86A-4128-CAC2-C06F-596805978D3A}"/>
              </a:ext>
            </a:extLst>
          </p:cNvPr>
          <p:cNvSpPr txBox="1"/>
          <p:nvPr/>
        </p:nvSpPr>
        <p:spPr>
          <a:xfrm>
            <a:off x="1171575" y="2794491"/>
            <a:ext cx="11934825" cy="4413259"/>
          </a:xfrm>
          <a:prstGeom prst="rect">
            <a:avLst/>
          </a:prstGeom>
          <a:noFill/>
        </p:spPr>
        <p:txBody>
          <a:bodyPr wrap="square" rtlCol="0">
            <a:spAutoFit/>
          </a:bodyPr>
          <a:lstStyle/>
          <a:p>
            <a:pPr>
              <a:lnSpc>
                <a:spcPct val="115000"/>
              </a:lnSpc>
              <a:spcAft>
                <a:spcPts val="1000"/>
              </a:spcAft>
            </a:pPr>
            <a:r>
              <a:rPr lang="en-IN" dirty="0">
                <a:solidFill>
                  <a:srgbClr val="FFCCFF"/>
                </a:solidFill>
                <a:effectLst/>
                <a:latin typeface="Calibri" panose="020F0502020204030204" pitchFamily="34" charset="0"/>
                <a:ea typeface="Times New Roman" panose="02020603050405020304" pitchFamily="18" charset="0"/>
                <a:cs typeface="Times New Roman" panose="02020603050405020304" pitchFamily="18" charset="0"/>
              </a:rPr>
              <a:t>Requirements:</a:t>
            </a:r>
          </a:p>
          <a:p>
            <a:pPr lvl="0">
              <a:lnSpc>
                <a:spcPct val="115000"/>
              </a:lnSpc>
              <a:spcAft>
                <a:spcPts val="1000"/>
              </a:spcAft>
            </a:pPr>
            <a:r>
              <a:rPr lang="en-IN"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t>
            </a:r>
            <a:r>
              <a:rPr lang="en-IN" dirty="0">
                <a:solidFill>
                  <a:srgbClr val="FFCCFF"/>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IN"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NodeJS</a:t>
            </a:r>
          </a:p>
          <a:p>
            <a:pPr lvl="0">
              <a:lnSpc>
                <a:spcPct val="115000"/>
              </a:lnSpc>
              <a:spcAft>
                <a:spcPts val="1000"/>
              </a:spcAft>
            </a:pPr>
            <a:r>
              <a:rPr lang="en-IN"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Truffle</a:t>
            </a:r>
          </a:p>
          <a:p>
            <a:pPr lvl="0">
              <a:lnSpc>
                <a:spcPct val="115000"/>
              </a:lnSpc>
              <a:spcAft>
                <a:spcPts val="1000"/>
              </a:spcAft>
            </a:pPr>
            <a:r>
              <a:rPr lang="en-IN"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Ganache</a:t>
            </a:r>
          </a:p>
          <a:p>
            <a:pPr lvl="0">
              <a:lnSpc>
                <a:spcPct val="115000"/>
              </a:lnSpc>
              <a:spcAft>
                <a:spcPts val="1000"/>
              </a:spcAft>
            </a:pPr>
            <a:r>
              <a:rPr lang="en-IN"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Solidity</a:t>
            </a:r>
          </a:p>
          <a:p>
            <a:pPr lvl="0">
              <a:lnSpc>
                <a:spcPct val="115000"/>
              </a:lnSpc>
              <a:spcAft>
                <a:spcPts val="1000"/>
              </a:spcAft>
            </a:pPr>
            <a:r>
              <a:rPr lang="en-IN"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Metamask</a:t>
            </a:r>
          </a:p>
          <a:p>
            <a:pPr lvl="0">
              <a:lnSpc>
                <a:spcPct val="115000"/>
              </a:lnSpc>
              <a:spcAft>
                <a:spcPts val="1000"/>
              </a:spcAft>
            </a:pPr>
            <a:r>
              <a:rPr lang="en-IN"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Python</a:t>
            </a:r>
          </a:p>
          <a:p>
            <a:pPr lvl="0">
              <a:lnSpc>
                <a:spcPct val="115000"/>
              </a:lnSpc>
              <a:spcAft>
                <a:spcPts val="1000"/>
              </a:spcAft>
            </a:pPr>
            <a:r>
              <a:rPr lang="en-IN"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FastAPI</a:t>
            </a:r>
          </a:p>
          <a:p>
            <a:pPr lvl="0">
              <a:lnSpc>
                <a:spcPct val="115000"/>
              </a:lnSpc>
              <a:spcAft>
                <a:spcPts val="1000"/>
              </a:spcAft>
            </a:pPr>
            <a:r>
              <a:rPr lang="en-IN"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MySQL</a:t>
            </a:r>
          </a:p>
          <a:p>
            <a:pPr lvl="0">
              <a:lnSpc>
                <a:spcPct val="115000"/>
              </a:lnSpc>
              <a:spcAft>
                <a:spcPts val="1000"/>
              </a:spcAft>
            </a:pPr>
            <a:r>
              <a:rPr lang="en-IN"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HTML-CSS</a:t>
            </a:r>
          </a:p>
        </p:txBody>
      </p:sp>
      <p:pic>
        <p:nvPicPr>
          <p:cNvPr id="4" name="Picture 3">
            <a:extLst>
              <a:ext uri="{FF2B5EF4-FFF2-40B4-BE49-F238E27FC236}">
                <a16:creationId xmlns:a16="http://schemas.microsoft.com/office/drawing/2014/main" id="{168A38FA-81B8-2B7A-D9B3-C99553B5F179}"/>
              </a:ext>
            </a:extLst>
          </p:cNvPr>
          <p:cNvPicPr>
            <a:picLocks noChangeAspect="1"/>
          </p:cNvPicPr>
          <p:nvPr/>
        </p:nvPicPr>
        <p:blipFill>
          <a:blip r:embed="rId5"/>
          <a:stretch>
            <a:fillRect/>
          </a:stretch>
        </p:blipFill>
        <p:spPr>
          <a:xfrm>
            <a:off x="8437763" y="1772426"/>
            <a:ext cx="2767104" cy="6285541"/>
          </a:xfrm>
          <a:prstGeom prst="rect">
            <a:avLst/>
          </a:prstGeom>
        </p:spPr>
      </p:pic>
    </p:spTree>
    <p:extLst>
      <p:ext uri="{BB962C8B-B14F-4D97-AF65-F5344CB8AC3E}">
        <p14:creationId xmlns:p14="http://schemas.microsoft.com/office/powerpoint/2010/main" val="254683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2559725" y="3245168"/>
            <a:ext cx="8385810" cy="664726"/>
          </a:xfrm>
          <a:prstGeom prst="rect">
            <a:avLst/>
          </a:prstGeom>
          <a:noFill/>
          <a:ln/>
        </p:spPr>
        <p:txBody>
          <a:bodyPr wrap="none" rtlCol="0" anchor="t"/>
          <a:lstStyle/>
          <a:p>
            <a:pPr marL="0" indent="0">
              <a:lnSpc>
                <a:spcPts val="5235"/>
              </a:lnSpc>
              <a:buNone/>
            </a:pPr>
            <a:endParaRPr lang="en-US" sz="4188" dirty="0"/>
          </a:p>
        </p:txBody>
      </p:sp>
      <p:sp>
        <p:nvSpPr>
          <p:cNvPr id="8" name="Text 4"/>
          <p:cNvSpPr/>
          <p:nvPr/>
        </p:nvSpPr>
        <p:spPr>
          <a:xfrm>
            <a:off x="3251002"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9" name="Text 5"/>
          <p:cNvSpPr/>
          <p:nvPr/>
        </p:nvSpPr>
        <p:spPr>
          <a:xfrm>
            <a:off x="3251002" y="5260777"/>
            <a:ext cx="2337197" cy="2382798"/>
          </a:xfrm>
          <a:prstGeom prst="rect">
            <a:avLst/>
          </a:prstGeom>
          <a:noFill/>
          <a:ln/>
        </p:spPr>
        <p:txBody>
          <a:bodyPr wrap="square" rtlCol="0" anchor="t"/>
          <a:lstStyle/>
          <a:p>
            <a:pPr marL="0" indent="0">
              <a:lnSpc>
                <a:spcPts val="2680"/>
              </a:lnSpc>
              <a:buNone/>
            </a:pPr>
            <a:endParaRPr lang="en-US" sz="1675" dirty="0"/>
          </a:p>
        </p:txBody>
      </p:sp>
      <p:sp>
        <p:nvSpPr>
          <p:cNvPr id="11" name="Text 7"/>
          <p:cNvSpPr/>
          <p:nvPr/>
        </p:nvSpPr>
        <p:spPr>
          <a:xfrm>
            <a:off x="5942528" y="4435078"/>
            <a:ext cx="195143" cy="398859"/>
          </a:xfrm>
          <a:prstGeom prst="rect">
            <a:avLst/>
          </a:prstGeom>
          <a:noFill/>
          <a:ln/>
        </p:spPr>
        <p:txBody>
          <a:bodyPr wrap="none" rtlCol="0" anchor="t"/>
          <a:lstStyle/>
          <a:p>
            <a:pPr marL="0" indent="0" algn="ctr">
              <a:lnSpc>
                <a:spcPts val="3141"/>
              </a:lnSpc>
              <a:buNone/>
            </a:pPr>
            <a:endParaRPr lang="en-US" sz="2513" dirty="0"/>
          </a:p>
        </p:txBody>
      </p:sp>
      <p:sp>
        <p:nvSpPr>
          <p:cNvPr id="12" name="Text 8"/>
          <p:cNvSpPr/>
          <p:nvPr/>
        </p:nvSpPr>
        <p:spPr>
          <a:xfrm>
            <a:off x="6492121"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13" name="Text 9"/>
          <p:cNvSpPr/>
          <p:nvPr/>
        </p:nvSpPr>
        <p:spPr>
          <a:xfrm>
            <a:off x="6492121" y="5260777"/>
            <a:ext cx="2337197" cy="2042398"/>
          </a:xfrm>
          <a:prstGeom prst="rect">
            <a:avLst/>
          </a:prstGeom>
          <a:noFill/>
          <a:ln/>
        </p:spPr>
        <p:txBody>
          <a:bodyPr wrap="square" rtlCol="0" anchor="t"/>
          <a:lstStyle/>
          <a:p>
            <a:pPr marL="0" indent="0">
              <a:lnSpc>
                <a:spcPts val="2680"/>
              </a:lnSpc>
              <a:buNone/>
            </a:pPr>
            <a:endParaRPr lang="en-US" sz="1675" dirty="0"/>
          </a:p>
        </p:txBody>
      </p:sp>
      <p:sp>
        <p:nvSpPr>
          <p:cNvPr id="16" name="Text 12"/>
          <p:cNvSpPr/>
          <p:nvPr/>
        </p:nvSpPr>
        <p:spPr>
          <a:xfrm>
            <a:off x="9733240" y="4468297"/>
            <a:ext cx="2337197" cy="997268"/>
          </a:xfrm>
          <a:prstGeom prst="rect">
            <a:avLst/>
          </a:prstGeom>
          <a:noFill/>
          <a:ln/>
        </p:spPr>
        <p:txBody>
          <a:bodyPr wrap="square" rtlCol="0" anchor="t"/>
          <a:lstStyle/>
          <a:p>
            <a:pPr marL="0" indent="0">
              <a:lnSpc>
                <a:spcPts val="2617"/>
              </a:lnSpc>
              <a:buNone/>
            </a:pPr>
            <a:endParaRPr lang="en-US" sz="2094" dirty="0"/>
          </a:p>
        </p:txBody>
      </p:sp>
      <p:sp>
        <p:nvSpPr>
          <p:cNvPr id="17" name="Text 13"/>
          <p:cNvSpPr/>
          <p:nvPr/>
        </p:nvSpPr>
        <p:spPr>
          <a:xfrm>
            <a:off x="9733240" y="5593199"/>
            <a:ext cx="2337197" cy="1361599"/>
          </a:xfrm>
          <a:prstGeom prst="rect">
            <a:avLst/>
          </a:prstGeom>
          <a:noFill/>
          <a:ln/>
        </p:spPr>
        <p:txBody>
          <a:bodyPr wrap="square" rtlCol="0" anchor="t"/>
          <a:lstStyle/>
          <a:p>
            <a:pPr marL="0" indent="0">
              <a:lnSpc>
                <a:spcPts val="2680"/>
              </a:lnSpc>
              <a:buNone/>
            </a:pPr>
            <a:endParaRPr lang="en-US" sz="1675" dirty="0"/>
          </a:p>
        </p:txBody>
      </p:sp>
      <p:sp>
        <p:nvSpPr>
          <p:cNvPr id="21" name="TextBox 20">
            <a:extLst>
              <a:ext uri="{FF2B5EF4-FFF2-40B4-BE49-F238E27FC236}">
                <a16:creationId xmlns:a16="http://schemas.microsoft.com/office/drawing/2014/main" id="{3577989A-8FD2-0B58-3CEB-1B7E240F37A9}"/>
              </a:ext>
            </a:extLst>
          </p:cNvPr>
          <p:cNvSpPr txBox="1"/>
          <p:nvPr/>
        </p:nvSpPr>
        <p:spPr>
          <a:xfrm>
            <a:off x="-2710" y="1700334"/>
            <a:ext cx="9305925" cy="861774"/>
          </a:xfrm>
          <a:prstGeom prst="rect">
            <a:avLst/>
          </a:prstGeom>
          <a:noFill/>
        </p:spPr>
        <p:txBody>
          <a:bodyPr wrap="square" rtlCol="0">
            <a:spAutoFit/>
          </a:bodyPr>
          <a:lstStyle/>
          <a:p>
            <a:r>
              <a:rPr lang="en-IN" sz="3200" dirty="0">
                <a:solidFill>
                  <a:srgbClr val="FFCCFF"/>
                </a:solidFill>
              </a:rPr>
              <a:t> Experimental Setup and Result Analysis:</a:t>
            </a:r>
          </a:p>
          <a:p>
            <a:endParaRPr lang="en-IN" dirty="0"/>
          </a:p>
        </p:txBody>
      </p:sp>
      <p:pic>
        <p:nvPicPr>
          <p:cNvPr id="27" name="Picture 26">
            <a:extLst>
              <a:ext uri="{FF2B5EF4-FFF2-40B4-BE49-F238E27FC236}">
                <a16:creationId xmlns:a16="http://schemas.microsoft.com/office/drawing/2014/main" id="{22C66A3A-8801-0E5C-509D-75C45DB1B605}"/>
              </a:ext>
            </a:extLst>
          </p:cNvPr>
          <p:cNvPicPr>
            <a:picLocks noChangeAspect="1"/>
          </p:cNvPicPr>
          <p:nvPr/>
        </p:nvPicPr>
        <p:blipFill>
          <a:blip r:embed="rId4"/>
          <a:stretch>
            <a:fillRect/>
          </a:stretch>
        </p:blipFill>
        <p:spPr>
          <a:xfrm>
            <a:off x="0" y="198"/>
            <a:ext cx="14630400" cy="1600596"/>
          </a:xfrm>
          <a:prstGeom prst="rect">
            <a:avLst/>
          </a:prstGeom>
        </p:spPr>
      </p:pic>
      <p:sp>
        <p:nvSpPr>
          <p:cNvPr id="6" name="TextBox 5">
            <a:extLst>
              <a:ext uri="{FF2B5EF4-FFF2-40B4-BE49-F238E27FC236}">
                <a16:creationId xmlns:a16="http://schemas.microsoft.com/office/drawing/2014/main" id="{9CD5BDF7-B6E0-84E1-746A-0C77C9201426}"/>
              </a:ext>
            </a:extLst>
          </p:cNvPr>
          <p:cNvSpPr txBox="1"/>
          <p:nvPr/>
        </p:nvSpPr>
        <p:spPr>
          <a:xfrm>
            <a:off x="537882" y="2661648"/>
            <a:ext cx="13360998" cy="5632311"/>
          </a:xfrm>
          <a:prstGeom prst="rect">
            <a:avLst/>
          </a:prstGeom>
          <a:noFill/>
        </p:spPr>
        <p:txBody>
          <a:bodyPr wrap="square" rtlCol="0">
            <a:spAutoFit/>
          </a:bodyPr>
          <a:lstStyle/>
          <a:p>
            <a:pPr marL="342900" indent="-342900">
              <a:buFont typeface="Arial" panose="020B0604020202020204" pitchFamily="34" charset="0"/>
              <a:buChar char="•"/>
            </a:pPr>
            <a:r>
              <a:rPr lang="en-US" sz="3600" dirty="0">
                <a:solidFill>
                  <a:schemeClr val="bg1"/>
                </a:solidFill>
                <a:latin typeface="Bahnschrift" panose="020B0502040204020203" pitchFamily="34" charset="0"/>
              </a:rPr>
              <a:t>truffle console &gt; compile</a:t>
            </a:r>
          </a:p>
          <a:p>
            <a:pPr marL="342900" indent="-342900">
              <a:buFont typeface="Arial" panose="020B0604020202020204" pitchFamily="34" charset="0"/>
              <a:buChar char="•"/>
            </a:pPr>
            <a:endParaRPr lang="en-US" sz="3600" dirty="0">
              <a:solidFill>
                <a:schemeClr val="bg1"/>
              </a:solidFill>
              <a:latin typeface="Bahnschrift" panose="020B0502040204020203" pitchFamily="34" charset="0"/>
            </a:endParaRPr>
          </a:p>
          <a:p>
            <a:pPr marL="342900" indent="-342900">
              <a:buFont typeface="Arial" panose="020B0604020202020204" pitchFamily="34" charset="0"/>
              <a:buChar char="•"/>
            </a:pPr>
            <a:r>
              <a:rPr lang="en-US" sz="3600" dirty="0" err="1">
                <a:solidFill>
                  <a:schemeClr val="bg1"/>
                </a:solidFill>
                <a:latin typeface="Bahnschrift" panose="020B0502040204020203" pitchFamily="34" charset="0"/>
              </a:rPr>
              <a:t>Browserify</a:t>
            </a:r>
            <a:endParaRPr lang="en-US" sz="3600" dirty="0">
              <a:solidFill>
                <a:schemeClr val="bg1"/>
              </a:solidFill>
              <a:latin typeface="Bahnschrift" panose="020B0502040204020203" pitchFamily="34" charset="0"/>
            </a:endParaRPr>
          </a:p>
          <a:p>
            <a:pPr marL="342900" indent="-342900">
              <a:buFont typeface="Arial" panose="020B0604020202020204" pitchFamily="34" charset="0"/>
              <a:buChar char="•"/>
            </a:pPr>
            <a:endParaRPr lang="en-US" sz="3600" dirty="0">
              <a:solidFill>
                <a:schemeClr val="bg1"/>
              </a:solidFill>
              <a:latin typeface="Bahnschrift" panose="020B0502040204020203" pitchFamily="34" charset="0"/>
            </a:endParaRPr>
          </a:p>
          <a:p>
            <a:pPr marL="342900" indent="-342900">
              <a:buFont typeface="Arial" panose="020B0604020202020204" pitchFamily="34" charset="0"/>
              <a:buChar char="•"/>
            </a:pPr>
            <a:r>
              <a:rPr lang="en-US" sz="3600" dirty="0">
                <a:solidFill>
                  <a:schemeClr val="bg1"/>
                </a:solidFill>
                <a:latin typeface="Bahnschrift" panose="020B0502040204020203" pitchFamily="34" charset="0"/>
              </a:rPr>
              <a:t>Node index.js</a:t>
            </a:r>
          </a:p>
          <a:p>
            <a:pPr marL="342900" indent="-342900">
              <a:buFont typeface="Arial" panose="020B0604020202020204" pitchFamily="34" charset="0"/>
              <a:buChar char="•"/>
            </a:pPr>
            <a:endParaRPr lang="en-US" sz="3600" dirty="0">
              <a:solidFill>
                <a:schemeClr val="bg1"/>
              </a:solidFill>
              <a:latin typeface="Bahnschrift" panose="020B0502040204020203" pitchFamily="34" charset="0"/>
            </a:endParaRPr>
          </a:p>
          <a:p>
            <a:pPr marL="342900" indent="-342900">
              <a:buFont typeface="Arial" panose="020B0604020202020204" pitchFamily="34" charset="0"/>
              <a:buChar char="•"/>
            </a:pPr>
            <a:r>
              <a:rPr lang="en-US" sz="3600" dirty="0">
                <a:solidFill>
                  <a:schemeClr val="bg1"/>
                </a:solidFill>
                <a:latin typeface="Bahnschrift" panose="020B0502040204020203" pitchFamily="34" charset="0"/>
              </a:rPr>
              <a:t>API CALL &gt; UVICORN</a:t>
            </a:r>
          </a:p>
          <a:p>
            <a:pPr marL="342900" indent="-342900">
              <a:buFont typeface="Arial" panose="020B0604020202020204" pitchFamily="34" charset="0"/>
              <a:buChar char="•"/>
            </a:pPr>
            <a:endParaRPr lang="en-US" sz="3600" dirty="0">
              <a:solidFill>
                <a:schemeClr val="bg1"/>
              </a:solidFill>
              <a:latin typeface="Bahnschrift" panose="020B0502040204020203" pitchFamily="34" charset="0"/>
            </a:endParaRPr>
          </a:p>
          <a:p>
            <a:pPr marL="342900" indent="-342900">
              <a:buFont typeface="Arial" panose="020B0604020202020204" pitchFamily="34" charset="0"/>
              <a:buChar char="•"/>
            </a:pPr>
            <a:r>
              <a:rPr lang="en-US" sz="3600" dirty="0">
                <a:solidFill>
                  <a:schemeClr val="bg1"/>
                </a:solidFill>
                <a:latin typeface="Bahnschrift" panose="020B0502040204020203" pitchFamily="34" charset="0"/>
              </a:rPr>
              <a:t>Truffle migrate</a:t>
            </a:r>
          </a:p>
          <a:p>
            <a:pPr marL="342900" indent="-342900">
              <a:buFont typeface="Arial" panose="020B0604020202020204" pitchFamily="34" charset="0"/>
              <a:buChar char="•"/>
            </a:pPr>
            <a:endParaRPr lang="en-IN" sz="3600" dirty="0">
              <a:latin typeface="Bahnschrift" panose="020B0502040204020203" pitchFamily="34" charset="0"/>
            </a:endParaRPr>
          </a:p>
        </p:txBody>
      </p:sp>
    </p:spTree>
    <p:extLst>
      <p:ext uri="{BB962C8B-B14F-4D97-AF65-F5344CB8AC3E}">
        <p14:creationId xmlns:p14="http://schemas.microsoft.com/office/powerpoint/2010/main" val="1092306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2559725" y="3245168"/>
            <a:ext cx="8385810" cy="664726"/>
          </a:xfrm>
          <a:prstGeom prst="rect">
            <a:avLst/>
          </a:prstGeom>
          <a:noFill/>
          <a:ln/>
        </p:spPr>
        <p:txBody>
          <a:bodyPr wrap="none" rtlCol="0" anchor="t"/>
          <a:lstStyle/>
          <a:p>
            <a:pPr marL="0" indent="0">
              <a:lnSpc>
                <a:spcPts val="5235"/>
              </a:lnSpc>
              <a:buNone/>
            </a:pPr>
            <a:endParaRPr lang="en-US" sz="4188" dirty="0"/>
          </a:p>
        </p:txBody>
      </p:sp>
      <p:sp>
        <p:nvSpPr>
          <p:cNvPr id="8" name="Text 4"/>
          <p:cNvSpPr/>
          <p:nvPr/>
        </p:nvSpPr>
        <p:spPr>
          <a:xfrm>
            <a:off x="3251002"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9" name="Text 5"/>
          <p:cNvSpPr/>
          <p:nvPr/>
        </p:nvSpPr>
        <p:spPr>
          <a:xfrm>
            <a:off x="3251002" y="5260777"/>
            <a:ext cx="2337197" cy="2382798"/>
          </a:xfrm>
          <a:prstGeom prst="rect">
            <a:avLst/>
          </a:prstGeom>
          <a:noFill/>
          <a:ln/>
        </p:spPr>
        <p:txBody>
          <a:bodyPr wrap="square" rtlCol="0" anchor="t"/>
          <a:lstStyle/>
          <a:p>
            <a:pPr marL="0" indent="0">
              <a:lnSpc>
                <a:spcPts val="2680"/>
              </a:lnSpc>
              <a:buNone/>
            </a:pPr>
            <a:endParaRPr lang="en-US" sz="1675" dirty="0"/>
          </a:p>
        </p:txBody>
      </p:sp>
      <p:sp>
        <p:nvSpPr>
          <p:cNvPr id="11" name="Text 7"/>
          <p:cNvSpPr/>
          <p:nvPr/>
        </p:nvSpPr>
        <p:spPr>
          <a:xfrm>
            <a:off x="5942528" y="4435078"/>
            <a:ext cx="195143" cy="398859"/>
          </a:xfrm>
          <a:prstGeom prst="rect">
            <a:avLst/>
          </a:prstGeom>
          <a:noFill/>
          <a:ln/>
        </p:spPr>
        <p:txBody>
          <a:bodyPr wrap="none" rtlCol="0" anchor="t"/>
          <a:lstStyle/>
          <a:p>
            <a:pPr marL="0" indent="0" algn="ctr">
              <a:lnSpc>
                <a:spcPts val="3141"/>
              </a:lnSpc>
              <a:buNone/>
            </a:pPr>
            <a:endParaRPr lang="en-US" sz="2513" dirty="0"/>
          </a:p>
        </p:txBody>
      </p:sp>
      <p:sp>
        <p:nvSpPr>
          <p:cNvPr id="12" name="Text 8"/>
          <p:cNvSpPr/>
          <p:nvPr/>
        </p:nvSpPr>
        <p:spPr>
          <a:xfrm>
            <a:off x="6492121"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13" name="Text 9"/>
          <p:cNvSpPr/>
          <p:nvPr/>
        </p:nvSpPr>
        <p:spPr>
          <a:xfrm>
            <a:off x="6492121" y="5260777"/>
            <a:ext cx="2337197" cy="2042398"/>
          </a:xfrm>
          <a:prstGeom prst="rect">
            <a:avLst/>
          </a:prstGeom>
          <a:noFill/>
          <a:ln/>
        </p:spPr>
        <p:txBody>
          <a:bodyPr wrap="square" rtlCol="0" anchor="t"/>
          <a:lstStyle/>
          <a:p>
            <a:pPr marL="0" indent="0">
              <a:lnSpc>
                <a:spcPts val="2680"/>
              </a:lnSpc>
              <a:buNone/>
            </a:pPr>
            <a:endParaRPr lang="en-US" sz="1675" dirty="0"/>
          </a:p>
        </p:txBody>
      </p:sp>
      <p:sp>
        <p:nvSpPr>
          <p:cNvPr id="16" name="Text 12"/>
          <p:cNvSpPr/>
          <p:nvPr/>
        </p:nvSpPr>
        <p:spPr>
          <a:xfrm>
            <a:off x="9733240" y="4468297"/>
            <a:ext cx="2337197" cy="997268"/>
          </a:xfrm>
          <a:prstGeom prst="rect">
            <a:avLst/>
          </a:prstGeom>
          <a:noFill/>
          <a:ln/>
        </p:spPr>
        <p:txBody>
          <a:bodyPr wrap="square" rtlCol="0" anchor="t"/>
          <a:lstStyle/>
          <a:p>
            <a:pPr marL="0" indent="0">
              <a:lnSpc>
                <a:spcPts val="2617"/>
              </a:lnSpc>
              <a:buNone/>
            </a:pPr>
            <a:endParaRPr lang="en-US" sz="2094" dirty="0"/>
          </a:p>
        </p:txBody>
      </p:sp>
      <p:sp>
        <p:nvSpPr>
          <p:cNvPr id="17" name="Text 13"/>
          <p:cNvSpPr/>
          <p:nvPr/>
        </p:nvSpPr>
        <p:spPr>
          <a:xfrm>
            <a:off x="9733240" y="5593199"/>
            <a:ext cx="2337197" cy="1361599"/>
          </a:xfrm>
          <a:prstGeom prst="rect">
            <a:avLst/>
          </a:prstGeom>
          <a:noFill/>
          <a:ln/>
        </p:spPr>
        <p:txBody>
          <a:bodyPr wrap="square" rtlCol="0" anchor="t"/>
          <a:lstStyle/>
          <a:p>
            <a:pPr marL="0" indent="0">
              <a:lnSpc>
                <a:spcPts val="2680"/>
              </a:lnSpc>
              <a:buNone/>
            </a:pPr>
            <a:endParaRPr lang="en-US" sz="1675" dirty="0"/>
          </a:p>
        </p:txBody>
      </p:sp>
      <p:sp>
        <p:nvSpPr>
          <p:cNvPr id="21" name="TextBox 20">
            <a:extLst>
              <a:ext uri="{FF2B5EF4-FFF2-40B4-BE49-F238E27FC236}">
                <a16:creationId xmlns:a16="http://schemas.microsoft.com/office/drawing/2014/main" id="{3577989A-8FD2-0B58-3CEB-1B7E240F37A9}"/>
              </a:ext>
            </a:extLst>
          </p:cNvPr>
          <p:cNvSpPr txBox="1"/>
          <p:nvPr/>
        </p:nvSpPr>
        <p:spPr>
          <a:xfrm>
            <a:off x="-2710" y="1700334"/>
            <a:ext cx="9305925" cy="861774"/>
          </a:xfrm>
          <a:prstGeom prst="rect">
            <a:avLst/>
          </a:prstGeom>
          <a:noFill/>
        </p:spPr>
        <p:txBody>
          <a:bodyPr wrap="square" rtlCol="0">
            <a:spAutoFit/>
          </a:bodyPr>
          <a:lstStyle/>
          <a:p>
            <a:r>
              <a:rPr lang="en-IN" sz="3200" dirty="0">
                <a:solidFill>
                  <a:srgbClr val="FFCCFF"/>
                </a:solidFill>
              </a:rPr>
              <a:t> Experimental Setup and Result Analysis:</a:t>
            </a:r>
          </a:p>
          <a:p>
            <a:endParaRPr lang="en-IN" dirty="0"/>
          </a:p>
        </p:txBody>
      </p:sp>
      <p:pic>
        <p:nvPicPr>
          <p:cNvPr id="27" name="Picture 26">
            <a:extLst>
              <a:ext uri="{FF2B5EF4-FFF2-40B4-BE49-F238E27FC236}">
                <a16:creationId xmlns:a16="http://schemas.microsoft.com/office/drawing/2014/main" id="{22C66A3A-8801-0E5C-509D-75C45DB1B605}"/>
              </a:ext>
            </a:extLst>
          </p:cNvPr>
          <p:cNvPicPr>
            <a:picLocks noChangeAspect="1"/>
          </p:cNvPicPr>
          <p:nvPr/>
        </p:nvPicPr>
        <p:blipFill>
          <a:blip r:embed="rId4"/>
          <a:stretch>
            <a:fillRect/>
          </a:stretch>
        </p:blipFill>
        <p:spPr>
          <a:xfrm>
            <a:off x="0" y="198"/>
            <a:ext cx="14630400" cy="1600596"/>
          </a:xfrm>
          <a:prstGeom prst="rect">
            <a:avLst/>
          </a:prstGeom>
        </p:spPr>
      </p:pic>
      <p:pic>
        <p:nvPicPr>
          <p:cNvPr id="3" name="Picture 2">
            <a:extLst>
              <a:ext uri="{FF2B5EF4-FFF2-40B4-BE49-F238E27FC236}">
                <a16:creationId xmlns:a16="http://schemas.microsoft.com/office/drawing/2014/main" id="{5059D1AF-DC03-04C6-B0C2-14B3E9AE2C6C}"/>
              </a:ext>
            </a:extLst>
          </p:cNvPr>
          <p:cNvPicPr>
            <a:picLocks noChangeAspect="1"/>
          </p:cNvPicPr>
          <p:nvPr/>
        </p:nvPicPr>
        <p:blipFill>
          <a:blip r:embed="rId5"/>
          <a:stretch>
            <a:fillRect/>
          </a:stretch>
        </p:blipFill>
        <p:spPr>
          <a:xfrm>
            <a:off x="1282872" y="2356384"/>
            <a:ext cx="12064655" cy="5553515"/>
          </a:xfrm>
          <a:prstGeom prst="rect">
            <a:avLst/>
          </a:prstGeom>
        </p:spPr>
      </p:pic>
    </p:spTree>
    <p:extLst>
      <p:ext uri="{BB962C8B-B14F-4D97-AF65-F5344CB8AC3E}">
        <p14:creationId xmlns:p14="http://schemas.microsoft.com/office/powerpoint/2010/main" val="132130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2559725" y="3245168"/>
            <a:ext cx="8385810" cy="664726"/>
          </a:xfrm>
          <a:prstGeom prst="rect">
            <a:avLst/>
          </a:prstGeom>
          <a:noFill/>
          <a:ln/>
        </p:spPr>
        <p:txBody>
          <a:bodyPr wrap="none" rtlCol="0" anchor="t"/>
          <a:lstStyle/>
          <a:p>
            <a:pPr marL="0" indent="0">
              <a:lnSpc>
                <a:spcPts val="5235"/>
              </a:lnSpc>
              <a:buNone/>
            </a:pPr>
            <a:endParaRPr lang="en-US" sz="4188" dirty="0"/>
          </a:p>
        </p:txBody>
      </p:sp>
      <p:sp>
        <p:nvSpPr>
          <p:cNvPr id="8" name="Text 4"/>
          <p:cNvSpPr/>
          <p:nvPr/>
        </p:nvSpPr>
        <p:spPr>
          <a:xfrm>
            <a:off x="3251002"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9" name="Text 5"/>
          <p:cNvSpPr/>
          <p:nvPr/>
        </p:nvSpPr>
        <p:spPr>
          <a:xfrm>
            <a:off x="3251002" y="5260777"/>
            <a:ext cx="2337197" cy="2382798"/>
          </a:xfrm>
          <a:prstGeom prst="rect">
            <a:avLst/>
          </a:prstGeom>
          <a:noFill/>
          <a:ln/>
        </p:spPr>
        <p:txBody>
          <a:bodyPr wrap="square" rtlCol="0" anchor="t"/>
          <a:lstStyle/>
          <a:p>
            <a:pPr marL="0" indent="0">
              <a:lnSpc>
                <a:spcPts val="2680"/>
              </a:lnSpc>
              <a:buNone/>
            </a:pPr>
            <a:endParaRPr lang="en-US" sz="1675" dirty="0"/>
          </a:p>
        </p:txBody>
      </p:sp>
      <p:sp>
        <p:nvSpPr>
          <p:cNvPr id="11" name="Text 7"/>
          <p:cNvSpPr/>
          <p:nvPr/>
        </p:nvSpPr>
        <p:spPr>
          <a:xfrm>
            <a:off x="5942528" y="4435078"/>
            <a:ext cx="195143" cy="398859"/>
          </a:xfrm>
          <a:prstGeom prst="rect">
            <a:avLst/>
          </a:prstGeom>
          <a:noFill/>
          <a:ln/>
        </p:spPr>
        <p:txBody>
          <a:bodyPr wrap="none" rtlCol="0" anchor="t"/>
          <a:lstStyle/>
          <a:p>
            <a:pPr marL="0" indent="0" algn="ctr">
              <a:lnSpc>
                <a:spcPts val="3141"/>
              </a:lnSpc>
              <a:buNone/>
            </a:pPr>
            <a:endParaRPr lang="en-US" sz="2513" dirty="0"/>
          </a:p>
        </p:txBody>
      </p:sp>
      <p:sp>
        <p:nvSpPr>
          <p:cNvPr id="12" name="Text 8"/>
          <p:cNvSpPr/>
          <p:nvPr/>
        </p:nvSpPr>
        <p:spPr>
          <a:xfrm>
            <a:off x="6492121"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13" name="Text 9"/>
          <p:cNvSpPr/>
          <p:nvPr/>
        </p:nvSpPr>
        <p:spPr>
          <a:xfrm>
            <a:off x="6492121" y="5260777"/>
            <a:ext cx="2337197" cy="2042398"/>
          </a:xfrm>
          <a:prstGeom prst="rect">
            <a:avLst/>
          </a:prstGeom>
          <a:noFill/>
          <a:ln/>
        </p:spPr>
        <p:txBody>
          <a:bodyPr wrap="square" rtlCol="0" anchor="t"/>
          <a:lstStyle/>
          <a:p>
            <a:pPr marL="0" indent="0">
              <a:lnSpc>
                <a:spcPts val="2680"/>
              </a:lnSpc>
              <a:buNone/>
            </a:pPr>
            <a:endParaRPr lang="en-US" sz="1675" dirty="0"/>
          </a:p>
        </p:txBody>
      </p:sp>
      <p:sp>
        <p:nvSpPr>
          <p:cNvPr id="16" name="Text 12"/>
          <p:cNvSpPr/>
          <p:nvPr/>
        </p:nvSpPr>
        <p:spPr>
          <a:xfrm>
            <a:off x="9733240" y="4468297"/>
            <a:ext cx="2337197" cy="997268"/>
          </a:xfrm>
          <a:prstGeom prst="rect">
            <a:avLst/>
          </a:prstGeom>
          <a:noFill/>
          <a:ln/>
        </p:spPr>
        <p:txBody>
          <a:bodyPr wrap="square" rtlCol="0" anchor="t"/>
          <a:lstStyle/>
          <a:p>
            <a:pPr marL="0" indent="0">
              <a:lnSpc>
                <a:spcPts val="2617"/>
              </a:lnSpc>
              <a:buNone/>
            </a:pPr>
            <a:endParaRPr lang="en-US" sz="2094" dirty="0"/>
          </a:p>
        </p:txBody>
      </p:sp>
      <p:sp>
        <p:nvSpPr>
          <p:cNvPr id="17" name="Text 13"/>
          <p:cNvSpPr/>
          <p:nvPr/>
        </p:nvSpPr>
        <p:spPr>
          <a:xfrm>
            <a:off x="9733240" y="5593199"/>
            <a:ext cx="2337197" cy="1361599"/>
          </a:xfrm>
          <a:prstGeom prst="rect">
            <a:avLst/>
          </a:prstGeom>
          <a:noFill/>
          <a:ln/>
        </p:spPr>
        <p:txBody>
          <a:bodyPr wrap="square" rtlCol="0" anchor="t"/>
          <a:lstStyle/>
          <a:p>
            <a:pPr marL="0" indent="0">
              <a:lnSpc>
                <a:spcPts val="2680"/>
              </a:lnSpc>
              <a:buNone/>
            </a:pPr>
            <a:endParaRPr lang="en-US" sz="1675" dirty="0"/>
          </a:p>
        </p:txBody>
      </p:sp>
      <p:sp>
        <p:nvSpPr>
          <p:cNvPr id="21" name="TextBox 20">
            <a:extLst>
              <a:ext uri="{FF2B5EF4-FFF2-40B4-BE49-F238E27FC236}">
                <a16:creationId xmlns:a16="http://schemas.microsoft.com/office/drawing/2014/main" id="{3577989A-8FD2-0B58-3CEB-1B7E240F37A9}"/>
              </a:ext>
            </a:extLst>
          </p:cNvPr>
          <p:cNvSpPr txBox="1"/>
          <p:nvPr/>
        </p:nvSpPr>
        <p:spPr>
          <a:xfrm>
            <a:off x="-2710" y="1700334"/>
            <a:ext cx="9305925" cy="861774"/>
          </a:xfrm>
          <a:prstGeom prst="rect">
            <a:avLst/>
          </a:prstGeom>
          <a:noFill/>
        </p:spPr>
        <p:txBody>
          <a:bodyPr wrap="square" rtlCol="0">
            <a:spAutoFit/>
          </a:bodyPr>
          <a:lstStyle/>
          <a:p>
            <a:r>
              <a:rPr lang="en-IN" sz="3200" dirty="0">
                <a:solidFill>
                  <a:srgbClr val="FFCCFF"/>
                </a:solidFill>
              </a:rPr>
              <a:t> Experimental Setup and Result Analysis:</a:t>
            </a:r>
          </a:p>
          <a:p>
            <a:endParaRPr lang="en-IN" dirty="0"/>
          </a:p>
        </p:txBody>
      </p:sp>
      <p:pic>
        <p:nvPicPr>
          <p:cNvPr id="27" name="Picture 26">
            <a:extLst>
              <a:ext uri="{FF2B5EF4-FFF2-40B4-BE49-F238E27FC236}">
                <a16:creationId xmlns:a16="http://schemas.microsoft.com/office/drawing/2014/main" id="{22C66A3A-8801-0E5C-509D-75C45DB1B605}"/>
              </a:ext>
            </a:extLst>
          </p:cNvPr>
          <p:cNvPicPr>
            <a:picLocks noChangeAspect="1"/>
          </p:cNvPicPr>
          <p:nvPr/>
        </p:nvPicPr>
        <p:blipFill>
          <a:blip r:embed="rId4"/>
          <a:stretch>
            <a:fillRect/>
          </a:stretch>
        </p:blipFill>
        <p:spPr>
          <a:xfrm>
            <a:off x="0" y="198"/>
            <a:ext cx="14630400" cy="1600596"/>
          </a:xfrm>
          <a:prstGeom prst="rect">
            <a:avLst/>
          </a:prstGeom>
        </p:spPr>
      </p:pic>
      <p:pic>
        <p:nvPicPr>
          <p:cNvPr id="4" name="Picture 3">
            <a:extLst>
              <a:ext uri="{FF2B5EF4-FFF2-40B4-BE49-F238E27FC236}">
                <a16:creationId xmlns:a16="http://schemas.microsoft.com/office/drawing/2014/main" id="{A5AC6ED5-E93C-A456-B755-E2743EBAA38B}"/>
              </a:ext>
            </a:extLst>
          </p:cNvPr>
          <p:cNvPicPr>
            <a:picLocks noChangeAspect="1"/>
          </p:cNvPicPr>
          <p:nvPr/>
        </p:nvPicPr>
        <p:blipFill>
          <a:blip r:embed="rId5"/>
          <a:stretch>
            <a:fillRect/>
          </a:stretch>
        </p:blipFill>
        <p:spPr>
          <a:xfrm>
            <a:off x="407194" y="2262444"/>
            <a:ext cx="6456045" cy="3099435"/>
          </a:xfrm>
          <a:prstGeom prst="rect">
            <a:avLst/>
          </a:prstGeom>
        </p:spPr>
      </p:pic>
      <p:pic>
        <p:nvPicPr>
          <p:cNvPr id="6" name="Picture 5">
            <a:extLst>
              <a:ext uri="{FF2B5EF4-FFF2-40B4-BE49-F238E27FC236}">
                <a16:creationId xmlns:a16="http://schemas.microsoft.com/office/drawing/2014/main" id="{80D4A693-CE4E-F07C-B2A9-D7F34AEA302E}"/>
              </a:ext>
            </a:extLst>
          </p:cNvPr>
          <p:cNvPicPr>
            <a:picLocks noChangeAspect="1"/>
          </p:cNvPicPr>
          <p:nvPr/>
        </p:nvPicPr>
        <p:blipFill>
          <a:blip r:embed="rId6"/>
          <a:stretch>
            <a:fillRect/>
          </a:stretch>
        </p:blipFill>
        <p:spPr>
          <a:xfrm>
            <a:off x="7532920" y="2232080"/>
            <a:ext cx="6456045" cy="3114675"/>
          </a:xfrm>
          <a:prstGeom prst="rect">
            <a:avLst/>
          </a:prstGeom>
        </p:spPr>
      </p:pic>
      <p:pic>
        <p:nvPicPr>
          <p:cNvPr id="10" name="Picture 9">
            <a:extLst>
              <a:ext uri="{FF2B5EF4-FFF2-40B4-BE49-F238E27FC236}">
                <a16:creationId xmlns:a16="http://schemas.microsoft.com/office/drawing/2014/main" id="{84F62993-F794-7A6B-220A-7191DFE1E70C}"/>
              </a:ext>
            </a:extLst>
          </p:cNvPr>
          <p:cNvPicPr>
            <a:picLocks noChangeAspect="1"/>
          </p:cNvPicPr>
          <p:nvPr/>
        </p:nvPicPr>
        <p:blipFill>
          <a:blip r:embed="rId7"/>
          <a:stretch>
            <a:fillRect/>
          </a:stretch>
        </p:blipFill>
        <p:spPr>
          <a:xfrm>
            <a:off x="3524607" y="4945918"/>
            <a:ext cx="6456045" cy="3276600"/>
          </a:xfrm>
          <a:prstGeom prst="rect">
            <a:avLst/>
          </a:prstGeom>
        </p:spPr>
      </p:pic>
    </p:spTree>
    <p:extLst>
      <p:ext uri="{BB962C8B-B14F-4D97-AF65-F5344CB8AC3E}">
        <p14:creationId xmlns:p14="http://schemas.microsoft.com/office/powerpoint/2010/main" val="296438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2559725" y="3245168"/>
            <a:ext cx="8385810" cy="664726"/>
          </a:xfrm>
          <a:prstGeom prst="rect">
            <a:avLst/>
          </a:prstGeom>
          <a:noFill/>
          <a:ln/>
        </p:spPr>
        <p:txBody>
          <a:bodyPr wrap="none" rtlCol="0" anchor="t"/>
          <a:lstStyle/>
          <a:p>
            <a:pPr marL="0" indent="0">
              <a:lnSpc>
                <a:spcPts val="5235"/>
              </a:lnSpc>
              <a:buNone/>
            </a:pPr>
            <a:endParaRPr lang="en-US" sz="4188" dirty="0"/>
          </a:p>
        </p:txBody>
      </p:sp>
      <p:sp>
        <p:nvSpPr>
          <p:cNvPr id="8" name="Text 4"/>
          <p:cNvSpPr/>
          <p:nvPr/>
        </p:nvSpPr>
        <p:spPr>
          <a:xfrm>
            <a:off x="3251002"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9" name="Text 5"/>
          <p:cNvSpPr/>
          <p:nvPr/>
        </p:nvSpPr>
        <p:spPr>
          <a:xfrm>
            <a:off x="3251002" y="5260777"/>
            <a:ext cx="2337197" cy="2382798"/>
          </a:xfrm>
          <a:prstGeom prst="rect">
            <a:avLst/>
          </a:prstGeom>
          <a:noFill/>
          <a:ln/>
        </p:spPr>
        <p:txBody>
          <a:bodyPr wrap="square" rtlCol="0" anchor="t"/>
          <a:lstStyle/>
          <a:p>
            <a:pPr marL="0" indent="0">
              <a:lnSpc>
                <a:spcPts val="2680"/>
              </a:lnSpc>
              <a:buNone/>
            </a:pPr>
            <a:endParaRPr lang="en-US" sz="1675" dirty="0"/>
          </a:p>
        </p:txBody>
      </p:sp>
      <p:sp>
        <p:nvSpPr>
          <p:cNvPr id="11" name="Text 7"/>
          <p:cNvSpPr/>
          <p:nvPr/>
        </p:nvSpPr>
        <p:spPr>
          <a:xfrm>
            <a:off x="5942528" y="4435078"/>
            <a:ext cx="195143" cy="398859"/>
          </a:xfrm>
          <a:prstGeom prst="rect">
            <a:avLst/>
          </a:prstGeom>
          <a:noFill/>
          <a:ln/>
        </p:spPr>
        <p:txBody>
          <a:bodyPr wrap="none" rtlCol="0" anchor="t"/>
          <a:lstStyle/>
          <a:p>
            <a:pPr marL="0" indent="0" algn="ctr">
              <a:lnSpc>
                <a:spcPts val="3141"/>
              </a:lnSpc>
              <a:buNone/>
            </a:pPr>
            <a:endParaRPr lang="en-US" sz="2513" dirty="0"/>
          </a:p>
        </p:txBody>
      </p:sp>
      <p:sp>
        <p:nvSpPr>
          <p:cNvPr id="12" name="Text 8"/>
          <p:cNvSpPr/>
          <p:nvPr/>
        </p:nvSpPr>
        <p:spPr>
          <a:xfrm>
            <a:off x="6492121"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13" name="Text 9"/>
          <p:cNvSpPr/>
          <p:nvPr/>
        </p:nvSpPr>
        <p:spPr>
          <a:xfrm>
            <a:off x="6492121" y="5260777"/>
            <a:ext cx="2337197" cy="2042398"/>
          </a:xfrm>
          <a:prstGeom prst="rect">
            <a:avLst/>
          </a:prstGeom>
          <a:noFill/>
          <a:ln/>
        </p:spPr>
        <p:txBody>
          <a:bodyPr wrap="square" rtlCol="0" anchor="t"/>
          <a:lstStyle/>
          <a:p>
            <a:pPr marL="0" indent="0">
              <a:lnSpc>
                <a:spcPts val="2680"/>
              </a:lnSpc>
              <a:buNone/>
            </a:pPr>
            <a:endParaRPr lang="en-US" sz="1675" dirty="0"/>
          </a:p>
        </p:txBody>
      </p:sp>
      <p:sp>
        <p:nvSpPr>
          <p:cNvPr id="16" name="Text 12"/>
          <p:cNvSpPr/>
          <p:nvPr/>
        </p:nvSpPr>
        <p:spPr>
          <a:xfrm>
            <a:off x="9733240" y="4468297"/>
            <a:ext cx="2337197" cy="997268"/>
          </a:xfrm>
          <a:prstGeom prst="rect">
            <a:avLst/>
          </a:prstGeom>
          <a:noFill/>
          <a:ln/>
        </p:spPr>
        <p:txBody>
          <a:bodyPr wrap="square" rtlCol="0" anchor="t"/>
          <a:lstStyle/>
          <a:p>
            <a:pPr marL="0" indent="0">
              <a:lnSpc>
                <a:spcPts val="2617"/>
              </a:lnSpc>
              <a:buNone/>
            </a:pPr>
            <a:endParaRPr lang="en-US" sz="2094" dirty="0"/>
          </a:p>
        </p:txBody>
      </p:sp>
      <p:sp>
        <p:nvSpPr>
          <p:cNvPr id="17" name="Text 13"/>
          <p:cNvSpPr/>
          <p:nvPr/>
        </p:nvSpPr>
        <p:spPr>
          <a:xfrm>
            <a:off x="9733240" y="5593199"/>
            <a:ext cx="2337197" cy="1361599"/>
          </a:xfrm>
          <a:prstGeom prst="rect">
            <a:avLst/>
          </a:prstGeom>
          <a:noFill/>
          <a:ln/>
        </p:spPr>
        <p:txBody>
          <a:bodyPr wrap="square" rtlCol="0" anchor="t"/>
          <a:lstStyle/>
          <a:p>
            <a:pPr marL="0" indent="0">
              <a:lnSpc>
                <a:spcPts val="2680"/>
              </a:lnSpc>
              <a:buNone/>
            </a:pPr>
            <a:endParaRPr lang="en-US" sz="1675" dirty="0"/>
          </a:p>
        </p:txBody>
      </p:sp>
      <p:sp>
        <p:nvSpPr>
          <p:cNvPr id="21" name="TextBox 20">
            <a:extLst>
              <a:ext uri="{FF2B5EF4-FFF2-40B4-BE49-F238E27FC236}">
                <a16:creationId xmlns:a16="http://schemas.microsoft.com/office/drawing/2014/main" id="{3577989A-8FD2-0B58-3CEB-1B7E240F37A9}"/>
              </a:ext>
            </a:extLst>
          </p:cNvPr>
          <p:cNvSpPr txBox="1"/>
          <p:nvPr/>
        </p:nvSpPr>
        <p:spPr>
          <a:xfrm>
            <a:off x="-2710" y="1700334"/>
            <a:ext cx="9305925" cy="861774"/>
          </a:xfrm>
          <a:prstGeom prst="rect">
            <a:avLst/>
          </a:prstGeom>
          <a:noFill/>
        </p:spPr>
        <p:txBody>
          <a:bodyPr wrap="square" rtlCol="0">
            <a:spAutoFit/>
          </a:bodyPr>
          <a:lstStyle/>
          <a:p>
            <a:r>
              <a:rPr lang="en-IN" sz="3200" dirty="0">
                <a:solidFill>
                  <a:srgbClr val="FFCCFF"/>
                </a:solidFill>
              </a:rPr>
              <a:t> Experimental Setup and Result Analysis:</a:t>
            </a:r>
          </a:p>
          <a:p>
            <a:endParaRPr lang="en-IN" dirty="0"/>
          </a:p>
        </p:txBody>
      </p:sp>
      <p:pic>
        <p:nvPicPr>
          <p:cNvPr id="27" name="Picture 26">
            <a:extLst>
              <a:ext uri="{FF2B5EF4-FFF2-40B4-BE49-F238E27FC236}">
                <a16:creationId xmlns:a16="http://schemas.microsoft.com/office/drawing/2014/main" id="{22C66A3A-8801-0E5C-509D-75C45DB1B605}"/>
              </a:ext>
            </a:extLst>
          </p:cNvPr>
          <p:cNvPicPr>
            <a:picLocks noChangeAspect="1"/>
          </p:cNvPicPr>
          <p:nvPr/>
        </p:nvPicPr>
        <p:blipFill>
          <a:blip r:embed="rId4"/>
          <a:stretch>
            <a:fillRect/>
          </a:stretch>
        </p:blipFill>
        <p:spPr>
          <a:xfrm>
            <a:off x="0" y="198"/>
            <a:ext cx="14630400" cy="1600596"/>
          </a:xfrm>
          <a:prstGeom prst="rect">
            <a:avLst/>
          </a:prstGeom>
        </p:spPr>
      </p:pic>
      <p:pic>
        <p:nvPicPr>
          <p:cNvPr id="4" name="Picture 3">
            <a:extLst>
              <a:ext uri="{FF2B5EF4-FFF2-40B4-BE49-F238E27FC236}">
                <a16:creationId xmlns:a16="http://schemas.microsoft.com/office/drawing/2014/main" id="{F0E340A7-BE2A-EB4A-02F5-1FAD2A6CAF15}"/>
              </a:ext>
            </a:extLst>
          </p:cNvPr>
          <p:cNvPicPr>
            <a:picLocks noChangeAspect="1"/>
          </p:cNvPicPr>
          <p:nvPr/>
        </p:nvPicPr>
        <p:blipFill rotWithShape="1">
          <a:blip r:embed="rId5"/>
          <a:srcRect t="4051" b="25131"/>
          <a:stretch/>
        </p:blipFill>
        <p:spPr>
          <a:xfrm>
            <a:off x="537069" y="2294099"/>
            <a:ext cx="13556262" cy="5827925"/>
          </a:xfrm>
          <a:prstGeom prst="rect">
            <a:avLst/>
          </a:prstGeom>
        </p:spPr>
      </p:pic>
    </p:spTree>
    <p:extLst>
      <p:ext uri="{BB962C8B-B14F-4D97-AF65-F5344CB8AC3E}">
        <p14:creationId xmlns:p14="http://schemas.microsoft.com/office/powerpoint/2010/main" val="2389950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586" y="66675"/>
            <a:ext cx="14630400" cy="8229600"/>
          </a:xfrm>
          <a:prstGeom prst="rect">
            <a:avLst/>
          </a:prstGeom>
        </p:spPr>
      </p:pic>
      <p:sp>
        <p:nvSpPr>
          <p:cNvPr id="5" name="Text 1"/>
          <p:cNvSpPr/>
          <p:nvPr/>
        </p:nvSpPr>
        <p:spPr>
          <a:xfrm>
            <a:off x="2559725" y="3245168"/>
            <a:ext cx="8385810" cy="664726"/>
          </a:xfrm>
          <a:prstGeom prst="rect">
            <a:avLst/>
          </a:prstGeom>
          <a:noFill/>
          <a:ln/>
        </p:spPr>
        <p:txBody>
          <a:bodyPr wrap="none" rtlCol="0" anchor="t"/>
          <a:lstStyle/>
          <a:p>
            <a:pPr marL="0" indent="0">
              <a:lnSpc>
                <a:spcPts val="5235"/>
              </a:lnSpc>
              <a:buNone/>
            </a:pPr>
            <a:endParaRPr lang="en-US" sz="4188" dirty="0"/>
          </a:p>
        </p:txBody>
      </p:sp>
      <p:sp>
        <p:nvSpPr>
          <p:cNvPr id="8" name="Text 4"/>
          <p:cNvSpPr/>
          <p:nvPr/>
        </p:nvSpPr>
        <p:spPr>
          <a:xfrm>
            <a:off x="3251002"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9" name="Text 5"/>
          <p:cNvSpPr/>
          <p:nvPr/>
        </p:nvSpPr>
        <p:spPr>
          <a:xfrm>
            <a:off x="3251002" y="5260777"/>
            <a:ext cx="2337197" cy="2382798"/>
          </a:xfrm>
          <a:prstGeom prst="rect">
            <a:avLst/>
          </a:prstGeom>
          <a:noFill/>
          <a:ln/>
        </p:spPr>
        <p:txBody>
          <a:bodyPr wrap="square" rtlCol="0" anchor="t"/>
          <a:lstStyle/>
          <a:p>
            <a:pPr marL="0" indent="0">
              <a:lnSpc>
                <a:spcPts val="2680"/>
              </a:lnSpc>
              <a:buNone/>
            </a:pPr>
            <a:endParaRPr lang="en-US" sz="1675" dirty="0"/>
          </a:p>
        </p:txBody>
      </p:sp>
      <p:sp>
        <p:nvSpPr>
          <p:cNvPr id="11" name="Text 7"/>
          <p:cNvSpPr/>
          <p:nvPr/>
        </p:nvSpPr>
        <p:spPr>
          <a:xfrm>
            <a:off x="5942528" y="4435078"/>
            <a:ext cx="195143" cy="398859"/>
          </a:xfrm>
          <a:prstGeom prst="rect">
            <a:avLst/>
          </a:prstGeom>
          <a:noFill/>
          <a:ln/>
        </p:spPr>
        <p:txBody>
          <a:bodyPr wrap="none" rtlCol="0" anchor="t"/>
          <a:lstStyle/>
          <a:p>
            <a:pPr marL="0" indent="0" algn="ctr">
              <a:lnSpc>
                <a:spcPts val="3141"/>
              </a:lnSpc>
              <a:buNone/>
            </a:pPr>
            <a:endParaRPr lang="en-US" sz="2513" dirty="0"/>
          </a:p>
        </p:txBody>
      </p:sp>
      <p:sp>
        <p:nvSpPr>
          <p:cNvPr id="12" name="Text 8"/>
          <p:cNvSpPr/>
          <p:nvPr/>
        </p:nvSpPr>
        <p:spPr>
          <a:xfrm>
            <a:off x="6492121" y="4468297"/>
            <a:ext cx="2337197" cy="664845"/>
          </a:xfrm>
          <a:prstGeom prst="rect">
            <a:avLst/>
          </a:prstGeom>
          <a:noFill/>
          <a:ln/>
        </p:spPr>
        <p:txBody>
          <a:bodyPr wrap="square" rtlCol="0" anchor="t"/>
          <a:lstStyle/>
          <a:p>
            <a:pPr marL="0" indent="0">
              <a:lnSpc>
                <a:spcPts val="2617"/>
              </a:lnSpc>
              <a:buNone/>
            </a:pPr>
            <a:endParaRPr lang="en-US" sz="2094" dirty="0"/>
          </a:p>
        </p:txBody>
      </p:sp>
      <p:sp>
        <p:nvSpPr>
          <p:cNvPr id="13" name="Text 9"/>
          <p:cNvSpPr/>
          <p:nvPr/>
        </p:nvSpPr>
        <p:spPr>
          <a:xfrm>
            <a:off x="6492121" y="5260777"/>
            <a:ext cx="2337197" cy="2042398"/>
          </a:xfrm>
          <a:prstGeom prst="rect">
            <a:avLst/>
          </a:prstGeom>
          <a:noFill/>
          <a:ln/>
        </p:spPr>
        <p:txBody>
          <a:bodyPr wrap="square" rtlCol="0" anchor="t"/>
          <a:lstStyle/>
          <a:p>
            <a:pPr marL="0" indent="0">
              <a:lnSpc>
                <a:spcPts val="2680"/>
              </a:lnSpc>
              <a:buNone/>
            </a:pPr>
            <a:endParaRPr lang="en-US" sz="1675" dirty="0"/>
          </a:p>
        </p:txBody>
      </p:sp>
      <p:sp>
        <p:nvSpPr>
          <p:cNvPr id="16" name="Text 12"/>
          <p:cNvSpPr/>
          <p:nvPr/>
        </p:nvSpPr>
        <p:spPr>
          <a:xfrm>
            <a:off x="9733240" y="4468297"/>
            <a:ext cx="2337197" cy="997268"/>
          </a:xfrm>
          <a:prstGeom prst="rect">
            <a:avLst/>
          </a:prstGeom>
          <a:noFill/>
          <a:ln/>
        </p:spPr>
        <p:txBody>
          <a:bodyPr wrap="square" rtlCol="0" anchor="t"/>
          <a:lstStyle/>
          <a:p>
            <a:pPr marL="0" indent="0">
              <a:lnSpc>
                <a:spcPts val="2617"/>
              </a:lnSpc>
              <a:buNone/>
            </a:pPr>
            <a:endParaRPr lang="en-US" sz="2094" dirty="0"/>
          </a:p>
        </p:txBody>
      </p:sp>
      <p:sp>
        <p:nvSpPr>
          <p:cNvPr id="17" name="Text 13"/>
          <p:cNvSpPr/>
          <p:nvPr/>
        </p:nvSpPr>
        <p:spPr>
          <a:xfrm>
            <a:off x="9733240" y="5593199"/>
            <a:ext cx="2337197" cy="1361599"/>
          </a:xfrm>
          <a:prstGeom prst="rect">
            <a:avLst/>
          </a:prstGeom>
          <a:noFill/>
          <a:ln/>
        </p:spPr>
        <p:txBody>
          <a:bodyPr wrap="square" rtlCol="0" anchor="t"/>
          <a:lstStyle/>
          <a:p>
            <a:pPr marL="0" indent="0">
              <a:lnSpc>
                <a:spcPts val="2680"/>
              </a:lnSpc>
              <a:buNone/>
            </a:pPr>
            <a:endParaRPr lang="en-US" sz="1675" dirty="0"/>
          </a:p>
        </p:txBody>
      </p:sp>
      <p:sp>
        <p:nvSpPr>
          <p:cNvPr id="21" name="TextBox 20">
            <a:extLst>
              <a:ext uri="{FF2B5EF4-FFF2-40B4-BE49-F238E27FC236}">
                <a16:creationId xmlns:a16="http://schemas.microsoft.com/office/drawing/2014/main" id="{3577989A-8FD2-0B58-3CEB-1B7E240F37A9}"/>
              </a:ext>
            </a:extLst>
          </p:cNvPr>
          <p:cNvSpPr txBox="1"/>
          <p:nvPr/>
        </p:nvSpPr>
        <p:spPr>
          <a:xfrm>
            <a:off x="3324224" y="2097403"/>
            <a:ext cx="9305925" cy="5509200"/>
          </a:xfrm>
          <a:prstGeom prst="rect">
            <a:avLst/>
          </a:prstGeom>
          <a:noFill/>
        </p:spPr>
        <p:txBody>
          <a:bodyPr wrap="square" rtlCol="0">
            <a:spAutoFit/>
          </a:bodyPr>
          <a:lstStyle/>
          <a:p>
            <a:r>
              <a:rPr lang="en-US" sz="2400" dirty="0">
                <a:solidFill>
                  <a:srgbClr val="FFCCFF"/>
                </a:solidFill>
              </a:rPr>
              <a:t>CONCLUSION &amp; FUTURE SCOPE</a:t>
            </a:r>
          </a:p>
          <a:p>
            <a:endParaRPr lang="en-US" sz="2400" dirty="0">
              <a:solidFill>
                <a:srgbClr val="FFFFFF"/>
              </a:solidFill>
            </a:endParaRPr>
          </a:p>
          <a:p>
            <a:r>
              <a:rPr lang="en-US" sz="2000" dirty="0">
                <a:solidFill>
                  <a:srgbClr val="FFFFFF"/>
                </a:solidFill>
              </a:rPr>
              <a:t>Utilizing Ethereum Blockchain, decentralized voting presents a robust and transparent solution for ensuring secure elections. Through blockchain technology, it guarantees the integrity of votes and establishes a tamper-proof platform. With ongoing improvements, including enhancing user experience, scalability, and integration with other innovative technologies, decentralized voting holds the potential to transform the democratic process. It empowers citizens to engage in a reliable and efficient voting system, marking a significant stride toward fostering a more democratic and accountable society.</a:t>
            </a:r>
          </a:p>
          <a:p>
            <a:endParaRPr lang="en-US" sz="2000" dirty="0">
              <a:solidFill>
                <a:srgbClr val="FFFFFF"/>
              </a:solidFill>
            </a:endParaRPr>
          </a:p>
          <a:p>
            <a:r>
              <a:rPr lang="en-US" sz="2400" dirty="0">
                <a:solidFill>
                  <a:srgbClr val="FFCCFF"/>
                </a:solidFill>
              </a:rPr>
              <a:t>Future Scope:</a:t>
            </a:r>
          </a:p>
          <a:p>
            <a:endParaRPr lang="en-US" sz="2000" dirty="0">
              <a:solidFill>
                <a:srgbClr val="FFCCFF"/>
              </a:solidFill>
            </a:endParaRPr>
          </a:p>
          <a:p>
            <a:r>
              <a:rPr lang="en-US" sz="2000" dirty="0">
                <a:solidFill>
                  <a:srgbClr val="FFFFFF"/>
                </a:solidFill>
              </a:rPr>
              <a:t>Future iterations of the decentralized voting system could incorporate additional features, such as real-time vote tallying, secure voter identification mechanisms, advanced data analytics for insightful voter analysis, and integration with emerging technologies like artificial intelligence and biometrics</a:t>
            </a:r>
          </a:p>
        </p:txBody>
      </p:sp>
      <p:pic>
        <p:nvPicPr>
          <p:cNvPr id="27" name="Picture 26">
            <a:extLst>
              <a:ext uri="{FF2B5EF4-FFF2-40B4-BE49-F238E27FC236}">
                <a16:creationId xmlns:a16="http://schemas.microsoft.com/office/drawing/2014/main" id="{22C66A3A-8801-0E5C-509D-75C45DB1B605}"/>
              </a:ext>
            </a:extLst>
          </p:cNvPr>
          <p:cNvPicPr>
            <a:picLocks noChangeAspect="1"/>
          </p:cNvPicPr>
          <p:nvPr/>
        </p:nvPicPr>
        <p:blipFill>
          <a:blip r:embed="rId4"/>
          <a:stretch>
            <a:fillRect/>
          </a:stretch>
        </p:blipFill>
        <p:spPr>
          <a:xfrm>
            <a:off x="4586" y="-20123"/>
            <a:ext cx="14630400" cy="1600596"/>
          </a:xfrm>
          <a:prstGeom prst="rect">
            <a:avLst/>
          </a:prstGeom>
        </p:spPr>
      </p:pic>
      <p:pic>
        <p:nvPicPr>
          <p:cNvPr id="4" name="Picture 3">
            <a:extLst>
              <a:ext uri="{FF2B5EF4-FFF2-40B4-BE49-F238E27FC236}">
                <a16:creationId xmlns:a16="http://schemas.microsoft.com/office/drawing/2014/main" id="{BF9B5351-50C0-15D1-6660-58446BAFE23E}"/>
              </a:ext>
            </a:extLst>
          </p:cNvPr>
          <p:cNvPicPr>
            <a:picLocks noChangeAspect="1"/>
          </p:cNvPicPr>
          <p:nvPr/>
        </p:nvPicPr>
        <p:blipFill>
          <a:blip r:embed="rId5"/>
          <a:stretch>
            <a:fillRect/>
          </a:stretch>
        </p:blipFill>
        <p:spPr>
          <a:xfrm>
            <a:off x="228407" y="2210752"/>
            <a:ext cx="2978498" cy="2382798"/>
          </a:xfrm>
          <a:prstGeom prst="rect">
            <a:avLst/>
          </a:prstGeom>
        </p:spPr>
      </p:pic>
      <p:pic>
        <p:nvPicPr>
          <p:cNvPr id="7" name="Picture 6">
            <a:extLst>
              <a:ext uri="{FF2B5EF4-FFF2-40B4-BE49-F238E27FC236}">
                <a16:creationId xmlns:a16="http://schemas.microsoft.com/office/drawing/2014/main" id="{8580FE4C-5579-B326-37C9-7ED7F94111F5}"/>
              </a:ext>
            </a:extLst>
          </p:cNvPr>
          <p:cNvPicPr>
            <a:picLocks noChangeAspect="1"/>
          </p:cNvPicPr>
          <p:nvPr/>
        </p:nvPicPr>
        <p:blipFill>
          <a:blip r:embed="rId6"/>
          <a:stretch>
            <a:fillRect/>
          </a:stretch>
        </p:blipFill>
        <p:spPr>
          <a:xfrm>
            <a:off x="12149314" y="6386538"/>
            <a:ext cx="2381250" cy="1637167"/>
          </a:xfrm>
          <a:prstGeom prst="rect">
            <a:avLst/>
          </a:prstGeom>
        </p:spPr>
      </p:pic>
    </p:spTree>
    <p:extLst>
      <p:ext uri="{BB962C8B-B14F-4D97-AF65-F5344CB8AC3E}">
        <p14:creationId xmlns:p14="http://schemas.microsoft.com/office/powerpoint/2010/main" val="80974011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560</Words>
  <Application>Microsoft Office PowerPoint</Application>
  <PresentationFormat>Custom</PresentationFormat>
  <Paragraphs>57</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Bahnschrift</vt:lpstr>
      <vt:lpstr>Calibri</vt:lpstr>
      <vt:lpstr>Overpass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PINAKI SINGHA</cp:lastModifiedBy>
  <cp:revision>8</cp:revision>
  <dcterms:created xsi:type="dcterms:W3CDTF">2024-04-06T17:08:50Z</dcterms:created>
  <dcterms:modified xsi:type="dcterms:W3CDTF">2024-04-09T05:26:24Z</dcterms:modified>
</cp:coreProperties>
</file>